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13"/>
  </p:normalViewPr>
  <p:slideViewPr>
    <p:cSldViewPr>
      <p:cViewPr varScale="1">
        <p:scale>
          <a:sx n="173" d="100"/>
          <a:sy n="173" d="100"/>
        </p:scale>
        <p:origin x="20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8178" y="250209"/>
            <a:ext cx="6011560" cy="391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9546"/>
            <a:ext cx="9144000" cy="4204335"/>
          </a:xfrm>
          <a:custGeom>
            <a:avLst/>
            <a:gdLst/>
            <a:ahLst/>
            <a:cxnLst/>
            <a:rect l="l" t="t" r="r" b="b"/>
            <a:pathLst>
              <a:path w="9144000" h="4204335">
                <a:moveTo>
                  <a:pt x="9143999" y="4203953"/>
                </a:moveTo>
                <a:lnTo>
                  <a:pt x="0" y="4203953"/>
                </a:lnTo>
                <a:lnTo>
                  <a:pt x="0" y="0"/>
                </a:lnTo>
                <a:lnTo>
                  <a:pt x="9143999" y="0"/>
                </a:lnTo>
                <a:lnTo>
                  <a:pt x="9143999" y="42039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326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19049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7845" y="205405"/>
            <a:ext cx="1483114" cy="5189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178" y="253663"/>
            <a:ext cx="59861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5666" y="1001238"/>
            <a:ext cx="7392667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facebook.com/VFWmembershipHQ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va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fwva.or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911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4401" y="467660"/>
            <a:ext cx="2620875" cy="91633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70330" y="2165653"/>
            <a:ext cx="358965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4800" spc="-340" dirty="0">
                <a:latin typeface="Arial Hebrew" pitchFamily="2" charset="-79"/>
              </a:rPr>
              <a:t>Virgina </a:t>
            </a:r>
            <a:r>
              <a:rPr sz="4800" spc="-370" dirty="0">
                <a:latin typeface="Arial Hebrew" pitchFamily="2" charset="-79"/>
              </a:rPr>
              <a:t>Recruiting</a:t>
            </a:r>
            <a:r>
              <a:rPr sz="4800" spc="-215" dirty="0">
                <a:latin typeface="Arial Hebrew" pitchFamily="2" charset="-79"/>
              </a:rPr>
              <a:t> </a:t>
            </a:r>
            <a:r>
              <a:rPr sz="4800" spc="-545" dirty="0">
                <a:latin typeface="Arial Hebrew" pitchFamily="2" charset="-79"/>
              </a:rPr>
              <a:t>SOI </a:t>
            </a:r>
            <a:r>
              <a:rPr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202</a:t>
            </a:r>
            <a:r>
              <a:rPr lang="en-US"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3</a:t>
            </a:r>
            <a:r>
              <a:rPr sz="4800" b="0" spc="-229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-</a:t>
            </a:r>
            <a:r>
              <a:rPr sz="4800" b="0" spc="-20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2</a:t>
            </a:r>
            <a:r>
              <a:rPr lang="en-US" sz="4800" b="0" spc="-20" dirty="0">
                <a:uFill>
                  <a:solidFill>
                    <a:srgbClr val="000000"/>
                  </a:solidFill>
                </a:uFill>
                <a:latin typeface="Arial Hebrew" pitchFamily="2" charset="-79"/>
              </a:rPr>
              <a:t>4</a:t>
            </a:r>
            <a:endParaRPr sz="4800" b="0" dirty="0">
              <a:latin typeface="Arial Hebrew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58"/>
            <a:ext cx="325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Where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Virginia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1737" y="994330"/>
            <a:ext cx="2438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85" dirty="0"/>
              <a:t>Virginia</a:t>
            </a:r>
            <a:r>
              <a:rPr sz="4400" spc="-215" dirty="0"/>
              <a:t> </a:t>
            </a:r>
            <a:r>
              <a:rPr sz="4400" spc="-405" dirty="0"/>
              <a:t>is: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100316" y="1667328"/>
            <a:ext cx="7000240" cy="21621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652270" indent="-143510">
              <a:lnSpc>
                <a:spcPct val="100000"/>
              </a:lnSpc>
              <a:spcBef>
                <a:spcPts val="465"/>
              </a:spcBef>
              <a:buSzPct val="96875"/>
              <a:buChar char="•"/>
              <a:tabLst>
                <a:tab pos="1652905" algn="l"/>
              </a:tabLst>
            </a:pPr>
            <a:r>
              <a:rPr sz="3200" spc="-235" dirty="0">
                <a:latin typeface="Arial"/>
                <a:cs typeface="Arial"/>
              </a:rPr>
              <a:t>One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52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departments</a:t>
            </a:r>
            <a:endParaRPr sz="3200" dirty="0">
              <a:latin typeface="Arial"/>
              <a:cs typeface="Arial"/>
            </a:endParaRPr>
          </a:p>
          <a:p>
            <a:pPr marL="1914525" lvl="1" indent="-143510">
              <a:lnSpc>
                <a:spcPct val="100000"/>
              </a:lnSpc>
              <a:spcBef>
                <a:spcPts val="365"/>
              </a:spcBef>
              <a:buSzPct val="96875"/>
              <a:buChar char="•"/>
              <a:tabLst>
                <a:tab pos="191516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13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districts</a:t>
            </a:r>
            <a:endParaRPr sz="3200" dirty="0">
              <a:latin typeface="Arial"/>
              <a:cs typeface="Arial"/>
            </a:endParaRPr>
          </a:p>
          <a:p>
            <a:pPr marL="758825" indent="-143510">
              <a:lnSpc>
                <a:spcPct val="100000"/>
              </a:lnSpc>
              <a:spcBef>
                <a:spcPts val="365"/>
              </a:spcBef>
              <a:buSzPct val="96875"/>
              <a:buChar char="•"/>
              <a:tabLst>
                <a:tab pos="75946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12</a:t>
            </a:r>
            <a:r>
              <a:rPr lang="en-US" sz="3200" spc="-170" dirty="0">
                <a:latin typeface="Arial"/>
                <a:cs typeface="Arial"/>
              </a:rPr>
              <a:t>9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posts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(with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At-</a:t>
            </a:r>
            <a:r>
              <a:rPr sz="3200" spc="-20" dirty="0">
                <a:latin typeface="Arial"/>
                <a:cs typeface="Arial"/>
              </a:rPr>
              <a:t>Large)</a:t>
            </a:r>
            <a:endParaRPr sz="3200" dirty="0">
              <a:latin typeface="Arial"/>
              <a:cs typeface="Arial"/>
            </a:endParaRPr>
          </a:p>
          <a:p>
            <a:pPr marL="155575" indent="-143510">
              <a:lnSpc>
                <a:spcPct val="100000"/>
              </a:lnSpc>
              <a:spcBef>
                <a:spcPts val="370"/>
              </a:spcBef>
              <a:buSzPct val="96875"/>
              <a:buChar char="•"/>
              <a:tabLst>
                <a:tab pos="156210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serve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in</a:t>
            </a:r>
            <a:r>
              <a:rPr sz="3200" spc="-150" dirty="0">
                <a:latin typeface="Arial"/>
                <a:cs typeface="Arial"/>
              </a:rPr>
              <a:t> every </a:t>
            </a:r>
            <a:r>
              <a:rPr sz="3200" spc="-100" dirty="0">
                <a:latin typeface="Arial"/>
                <a:cs typeface="Arial"/>
              </a:rPr>
              <a:t>community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in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state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3251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Where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Virginia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5184" y="1001238"/>
            <a:ext cx="7546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60" dirty="0"/>
              <a:t>Virginia</a:t>
            </a:r>
            <a:r>
              <a:rPr sz="4000" spc="-175" dirty="0"/>
              <a:t> </a:t>
            </a:r>
            <a:r>
              <a:rPr sz="4000" spc="-409" dirty="0"/>
              <a:t>has</a:t>
            </a:r>
            <a:r>
              <a:rPr sz="4000" spc="-180" dirty="0"/>
              <a:t> </a:t>
            </a:r>
            <a:r>
              <a:rPr sz="4000" spc="-229" dirty="0"/>
              <a:t>about</a:t>
            </a:r>
            <a:r>
              <a:rPr sz="4000" spc="-170" dirty="0"/>
              <a:t> </a:t>
            </a:r>
            <a:r>
              <a:rPr sz="4000" spc="-200" dirty="0"/>
              <a:t>720,000</a:t>
            </a:r>
            <a:r>
              <a:rPr sz="4000" spc="-180" dirty="0"/>
              <a:t> </a:t>
            </a:r>
            <a:r>
              <a:rPr sz="4000" spc="-300" dirty="0"/>
              <a:t>veterans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27918" y="2193108"/>
            <a:ext cx="7117080" cy="25250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43230" marR="327660" indent="-431165">
              <a:lnSpc>
                <a:spcPts val="3460"/>
              </a:lnSpc>
              <a:spcBef>
                <a:spcPts val="530"/>
              </a:spcBef>
              <a:buChar char="•"/>
              <a:tabLst>
                <a:tab pos="443230" algn="l"/>
                <a:tab pos="443865" algn="l"/>
              </a:tabLst>
            </a:pPr>
            <a:r>
              <a:rPr sz="3200" dirty="0">
                <a:latin typeface="Arial"/>
                <a:cs typeface="Arial"/>
              </a:rPr>
              <a:t>If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10%</a:t>
            </a:r>
            <a:r>
              <a:rPr sz="3200" spc="-155" dirty="0">
                <a:latin typeface="Arial"/>
                <a:cs typeface="Arial"/>
              </a:rPr>
              <a:t> are </a:t>
            </a:r>
            <a:r>
              <a:rPr sz="3200" spc="-340" dirty="0">
                <a:latin typeface="Arial"/>
                <a:cs typeface="Arial"/>
              </a:rPr>
              <a:t>VFW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eligible,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we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could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have </a:t>
            </a:r>
            <a:r>
              <a:rPr sz="3200" spc="-155" dirty="0">
                <a:latin typeface="Arial"/>
                <a:cs typeface="Arial"/>
              </a:rPr>
              <a:t>72,000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members.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300" dirty="0">
              <a:latin typeface="Arial"/>
              <a:cs typeface="Arial"/>
            </a:endParaRPr>
          </a:p>
          <a:p>
            <a:pPr marL="443230" marR="5080" indent="-431165">
              <a:lnSpc>
                <a:spcPts val="3460"/>
              </a:lnSpc>
              <a:buChar char="•"/>
              <a:tabLst>
                <a:tab pos="443230" algn="l"/>
                <a:tab pos="443865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only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3</a:t>
            </a:r>
            <a:r>
              <a:rPr lang="en-US" sz="3200" spc="-155" dirty="0">
                <a:latin typeface="Arial"/>
                <a:cs typeface="Arial"/>
              </a:rPr>
              <a:t>2,893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05" dirty="0">
                <a:latin typeface="Arial"/>
                <a:cs typeface="Arial"/>
              </a:rPr>
              <a:t>as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lang="en-US" sz="3200" spc="-20" dirty="0">
                <a:latin typeface="Arial"/>
                <a:cs typeface="Arial"/>
              </a:rPr>
              <a:t>July 1, 2023. 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5415915" cy="3175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ct val="10000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3 </a:t>
            </a:r>
            <a:r>
              <a:rPr sz="3200" spc="-350" dirty="0">
                <a:latin typeface="Arial"/>
                <a:cs typeface="Arial"/>
              </a:rPr>
              <a:t>R’s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membership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Retain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current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Reinstate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former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5"/>
              </a:spcBef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new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0149" y="1018511"/>
            <a:ext cx="7573645" cy="336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9105">
              <a:lnSpc>
                <a:spcPts val="3420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155" dirty="0">
                <a:latin typeface="Arial"/>
                <a:cs typeface="Arial"/>
              </a:rPr>
              <a:t>Retaining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current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annual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members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0" dirty="0">
                <a:latin typeface="Arial"/>
                <a:cs typeface="Arial"/>
              </a:rPr>
              <a:t>Email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95" dirty="0">
                <a:latin typeface="Arial"/>
                <a:cs typeface="Arial"/>
              </a:rPr>
              <a:t>Phone</a:t>
            </a:r>
            <a:r>
              <a:rPr sz="3000" spc="-16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Calls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110" dirty="0">
                <a:latin typeface="Arial"/>
                <a:cs typeface="Arial"/>
              </a:rPr>
              <a:t>Note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in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the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newsletter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229" dirty="0">
                <a:latin typeface="Arial"/>
                <a:cs typeface="Arial"/>
              </a:rPr>
              <a:t>Knock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on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their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door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45" dirty="0">
                <a:latin typeface="Arial"/>
                <a:cs typeface="Arial"/>
              </a:rPr>
              <a:t>Mail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75" dirty="0">
                <a:latin typeface="Arial"/>
                <a:cs typeface="Arial"/>
              </a:rPr>
              <a:t>them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letter</a:t>
            </a:r>
            <a:endParaRPr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290" dirty="0">
                <a:latin typeface="Arial"/>
                <a:cs typeface="Arial"/>
              </a:rPr>
              <a:t>Engage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on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social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media</a:t>
            </a:r>
            <a:endParaRPr lang="en-US" sz="3000" dirty="0">
              <a:latin typeface="Arial"/>
              <a:cs typeface="Arial"/>
            </a:endParaRPr>
          </a:p>
          <a:p>
            <a:pPr marL="928369" lvl="1" indent="-459105">
              <a:lnSpc>
                <a:spcPts val="3240"/>
              </a:lnSpc>
              <a:buFont typeface="Wingdings" pitchFamily="2" charset="2"/>
              <a:buChar char="v"/>
              <a:tabLst>
                <a:tab pos="928369" algn="l"/>
                <a:tab pos="929005" algn="l"/>
              </a:tabLst>
            </a:pPr>
            <a:r>
              <a:rPr sz="3000" spc="-315" dirty="0">
                <a:latin typeface="Arial"/>
                <a:cs typeface="Arial"/>
              </a:rPr>
              <a:t>Scan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your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followers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70" dirty="0">
                <a:latin typeface="Arial"/>
                <a:cs typeface="Arial"/>
              </a:rPr>
              <a:t>lapsed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members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492365" cy="319702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6409" marR="5080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75" dirty="0">
                <a:latin typeface="Arial"/>
                <a:cs typeface="Arial"/>
              </a:rPr>
              <a:t>Reinstate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former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(lapsed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least </a:t>
            </a:r>
            <a:r>
              <a:rPr sz="3200" spc="-170" dirty="0">
                <a:latin typeface="Arial"/>
                <a:cs typeface="Arial"/>
              </a:rPr>
              <a:t>2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years)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40" dirty="0">
                <a:latin typeface="Arial"/>
                <a:cs typeface="Arial"/>
              </a:rPr>
              <a:t>Similar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renewing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much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larger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pool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work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with.</a:t>
            </a:r>
            <a:endParaRPr sz="3200" dirty="0">
              <a:latin typeface="Arial"/>
              <a:cs typeface="Arial"/>
            </a:endParaRPr>
          </a:p>
          <a:p>
            <a:pPr marL="943610" marR="35052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225" dirty="0">
                <a:latin typeface="Arial"/>
                <a:cs typeface="Arial"/>
              </a:rPr>
              <a:t>This</a:t>
            </a:r>
            <a:r>
              <a:rPr sz="3200" spc="-130" dirty="0">
                <a:latin typeface="Arial"/>
                <a:cs typeface="Arial"/>
              </a:rPr>
              <a:t> could </a:t>
            </a:r>
            <a:r>
              <a:rPr sz="3200" spc="-114" dirty="0">
                <a:latin typeface="Arial"/>
                <a:cs typeface="Arial"/>
              </a:rPr>
              <a:t>include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unpaid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At-</a:t>
            </a:r>
            <a:r>
              <a:rPr sz="3200" spc="-10" dirty="0">
                <a:latin typeface="Arial"/>
                <a:cs typeface="Arial"/>
              </a:rPr>
              <a:t>Large </a:t>
            </a:r>
            <a:r>
              <a:rPr sz="3200" spc="-165" dirty="0">
                <a:latin typeface="Arial"/>
                <a:cs typeface="Arial"/>
              </a:rPr>
              <a:t>members,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who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moved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here from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other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states,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etc.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Fundamentals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Membership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521" y="1021965"/>
            <a:ext cx="7604759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ts val="3190"/>
              </a:lnSpc>
              <a:spcBef>
                <a:spcPts val="1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50" dirty="0">
                <a:latin typeface="Arial"/>
                <a:cs typeface="Arial"/>
              </a:rPr>
              <a:t> 3 </a:t>
            </a:r>
            <a:r>
              <a:rPr sz="2800" spc="-310" dirty="0">
                <a:latin typeface="Arial"/>
                <a:cs typeface="Arial"/>
              </a:rPr>
              <a:t>R’s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put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into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perspective</a:t>
            </a:r>
            <a:endParaRPr sz="2800" dirty="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b="1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Retain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B050"/>
                </a:solidFill>
                <a:latin typeface="Arial"/>
                <a:cs typeface="Arial"/>
              </a:rPr>
              <a:t>roughly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00B050"/>
                </a:solidFill>
                <a:latin typeface="Arial"/>
                <a:cs typeface="Arial"/>
              </a:rPr>
              <a:t>7,300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annual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370330" marR="5080" lvl="2" indent="-443865">
              <a:lnSpc>
                <a:spcPts val="3020"/>
              </a:lnSpc>
              <a:spcBef>
                <a:spcPts val="215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225" dirty="0">
                <a:solidFill>
                  <a:srgbClr val="00B050"/>
                </a:solidFill>
                <a:latin typeface="Arial"/>
                <a:cs typeface="Arial"/>
              </a:rPr>
              <a:t>We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will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00B050"/>
                </a:solidFill>
                <a:latin typeface="Arial"/>
                <a:cs typeface="Arial"/>
              </a:rPr>
              <a:t>likely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75" dirty="0">
                <a:solidFill>
                  <a:srgbClr val="00B050"/>
                </a:solidFill>
                <a:latin typeface="Arial"/>
                <a:cs typeface="Arial"/>
              </a:rPr>
              <a:t>keep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80" dirty="0">
                <a:solidFill>
                  <a:srgbClr val="00B050"/>
                </a:solidFill>
                <a:latin typeface="Arial"/>
                <a:cs typeface="Arial"/>
              </a:rPr>
              <a:t>about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29" dirty="0">
                <a:solidFill>
                  <a:srgbClr val="00B050"/>
                </a:solidFill>
                <a:latin typeface="Arial"/>
                <a:cs typeface="Arial"/>
              </a:rPr>
              <a:t>60%-</a:t>
            </a:r>
            <a:r>
              <a:rPr sz="2800" spc="-265" dirty="0">
                <a:solidFill>
                  <a:srgbClr val="00B050"/>
                </a:solidFill>
                <a:latin typeface="Arial"/>
                <a:cs typeface="Arial"/>
              </a:rPr>
              <a:t>70%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B050"/>
                </a:solidFill>
                <a:latin typeface="Arial"/>
                <a:cs typeface="Arial"/>
              </a:rPr>
              <a:t>this </a:t>
            </a:r>
            <a:r>
              <a:rPr sz="2800" spc="-85" dirty="0">
                <a:solidFill>
                  <a:srgbClr val="00B050"/>
                </a:solidFill>
                <a:latin typeface="Arial"/>
                <a:cs typeface="Arial"/>
              </a:rPr>
              <a:t>amount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(plus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00B050"/>
                </a:solidFill>
                <a:latin typeface="Arial"/>
                <a:cs typeface="Arial"/>
              </a:rPr>
              <a:t>roughly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2</a:t>
            </a:r>
            <a:r>
              <a:rPr lang="en-US" sz="2800" spc="-13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,</a:t>
            </a:r>
            <a:r>
              <a:rPr lang="en-US" sz="2800" spc="-135" dirty="0">
                <a:solidFill>
                  <a:srgbClr val="00B050"/>
                </a:solidFill>
                <a:latin typeface="Arial"/>
                <a:cs typeface="Arial"/>
              </a:rPr>
              <a:t>5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00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00B050"/>
                </a:solidFill>
                <a:latin typeface="Arial"/>
                <a:cs typeface="Arial"/>
              </a:rPr>
              <a:t>life</a:t>
            </a:r>
            <a:r>
              <a:rPr sz="2800" spc="-13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r>
              <a:rPr sz="2800" spc="-1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13130" lvl="1" indent="-443865">
              <a:lnSpc>
                <a:spcPts val="2815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sz="2800" b="1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Reinstate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nearly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35" dirty="0">
                <a:solidFill>
                  <a:srgbClr val="00B050"/>
                </a:solidFill>
                <a:latin typeface="Arial"/>
                <a:cs typeface="Arial"/>
              </a:rPr>
              <a:t>10,000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unpaid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370330" marR="447040" lvl="2" indent="-443865">
              <a:lnSpc>
                <a:spcPts val="3020"/>
              </a:lnSpc>
              <a:spcBef>
                <a:spcPts val="215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225" dirty="0">
                <a:solidFill>
                  <a:srgbClr val="00B050"/>
                </a:solidFill>
                <a:latin typeface="Arial"/>
                <a:cs typeface="Arial"/>
              </a:rPr>
              <a:t>We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00B050"/>
                </a:solidFill>
                <a:latin typeface="Arial"/>
                <a:cs typeface="Arial"/>
              </a:rPr>
              <a:t>have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phone</a:t>
            </a:r>
            <a:r>
              <a:rPr sz="2800" spc="-114" dirty="0">
                <a:solidFill>
                  <a:srgbClr val="00B050"/>
                </a:solidFill>
                <a:latin typeface="Arial"/>
                <a:cs typeface="Arial"/>
              </a:rPr>
              <a:t> number/address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B050"/>
                </a:solidFill>
                <a:latin typeface="Arial"/>
                <a:cs typeface="Arial"/>
              </a:rPr>
              <a:t>for </a:t>
            </a:r>
            <a:r>
              <a:rPr sz="2800" spc="-165" dirty="0">
                <a:solidFill>
                  <a:srgbClr val="00B050"/>
                </a:solidFill>
                <a:latin typeface="Arial"/>
                <a:cs typeface="Arial"/>
              </a:rPr>
              <a:t>many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of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00B050"/>
                </a:solidFill>
                <a:latin typeface="Arial"/>
                <a:cs typeface="Arial"/>
              </a:rPr>
              <a:t>this</a:t>
            </a:r>
            <a:r>
              <a:rPr sz="2800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B050"/>
                </a:solidFill>
                <a:latin typeface="Arial"/>
                <a:cs typeface="Arial"/>
              </a:rPr>
              <a:t>number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913130" lvl="1" indent="-443865">
              <a:lnSpc>
                <a:spcPts val="2815"/>
              </a:lnSpc>
              <a:buFont typeface="Arial"/>
              <a:buChar char="○"/>
              <a:tabLst>
                <a:tab pos="913130" algn="l"/>
                <a:tab pos="913765" algn="l"/>
              </a:tabLst>
            </a:pPr>
            <a:r>
              <a:rPr sz="2800" b="1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spc="-120" dirty="0">
                <a:solidFill>
                  <a:srgbClr val="00B050"/>
                </a:solidFill>
                <a:latin typeface="Arial"/>
                <a:cs typeface="Arial"/>
              </a:rPr>
              <a:t>new</a:t>
            </a:r>
            <a:r>
              <a:rPr sz="2800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145" dirty="0">
                <a:solidFill>
                  <a:srgbClr val="00B050"/>
                </a:solidFill>
                <a:latin typeface="Arial"/>
                <a:cs typeface="Arial"/>
              </a:rPr>
              <a:t>members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to</a:t>
            </a:r>
            <a:r>
              <a:rPr sz="2800" spc="-10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B050"/>
                </a:solidFill>
                <a:latin typeface="Arial"/>
                <a:cs typeface="Arial"/>
              </a:rPr>
              <a:t>fill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2800" spc="-1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B050"/>
                </a:solidFill>
                <a:latin typeface="Arial"/>
                <a:cs typeface="Arial"/>
              </a:rPr>
              <a:t>gap</a:t>
            </a:r>
            <a:endParaRPr sz="280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857885">
              <a:lnSpc>
                <a:spcPts val="3190"/>
              </a:lnSpc>
            </a:pPr>
            <a:r>
              <a:rPr sz="2800" b="1" spc="-20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r>
              <a:rPr sz="2800" b="1" spc="-2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NEVER</a:t>
            </a:r>
            <a:r>
              <a:rPr sz="2800" b="1" spc="-13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3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say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3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there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2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one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800" b="1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3110" y="2274540"/>
            <a:ext cx="50533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The</a:t>
            </a:r>
            <a:r>
              <a:rPr sz="4000" spc="-175" dirty="0"/>
              <a:t> </a:t>
            </a:r>
            <a:r>
              <a:rPr sz="4000" dirty="0"/>
              <a:t>Art</a:t>
            </a:r>
            <a:r>
              <a:rPr sz="4000" spc="-15" dirty="0"/>
              <a:t> </a:t>
            </a:r>
            <a:r>
              <a:rPr sz="4000" dirty="0"/>
              <a:t>of</a:t>
            </a:r>
            <a:r>
              <a:rPr sz="4000" spc="-10" dirty="0"/>
              <a:t> Recruiting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5962" y="2274540"/>
            <a:ext cx="64255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Step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1: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Planning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the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Event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67" y="1015054"/>
            <a:ext cx="6904990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709" marR="939800" indent="-474345" algn="r">
              <a:lnSpc>
                <a:spcPct val="100000"/>
              </a:lnSpc>
              <a:spcBef>
                <a:spcPts val="100"/>
              </a:spcBef>
              <a:buChar char="●"/>
              <a:tabLst>
                <a:tab pos="473709" algn="l"/>
                <a:tab pos="474345" algn="l"/>
              </a:tabLst>
            </a:pPr>
            <a:r>
              <a:rPr sz="3200" spc="-210" dirty="0">
                <a:latin typeface="Arial"/>
                <a:cs typeface="Arial"/>
              </a:rPr>
              <a:t>Factors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consider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recruiting:</a:t>
            </a:r>
            <a:endParaRPr sz="3200" dirty="0">
              <a:latin typeface="Arial"/>
              <a:cs typeface="Arial"/>
            </a:endParaRPr>
          </a:p>
          <a:p>
            <a:pPr marL="473709" marR="939165" lvl="1" indent="-474345" algn="r">
              <a:lnSpc>
                <a:spcPct val="100000"/>
              </a:lnSpc>
              <a:spcBef>
                <a:spcPts val="3070"/>
              </a:spcBef>
              <a:buFont typeface="Wingdings" pitchFamily="2" charset="2"/>
              <a:buChar char="v"/>
              <a:tabLst>
                <a:tab pos="473709" algn="l"/>
                <a:tab pos="474345" algn="l"/>
              </a:tabLst>
            </a:pPr>
            <a:r>
              <a:rPr sz="3200" spc="-160" dirty="0">
                <a:latin typeface="Arial"/>
                <a:cs typeface="Arial"/>
              </a:rPr>
              <a:t>When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(Weekend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vs.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Weekday)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50" dirty="0">
                <a:latin typeface="Arial"/>
                <a:cs typeface="Arial"/>
              </a:rPr>
              <a:t>Where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(The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actual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store/location)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ct val="100000"/>
              </a:lnSpc>
              <a:spcBef>
                <a:spcPts val="3075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30" dirty="0">
                <a:latin typeface="Arial"/>
                <a:cs typeface="Arial"/>
              </a:rPr>
              <a:t>Weather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(Are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we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inside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outside?)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367" y="1015054"/>
            <a:ext cx="7839075" cy="31931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40" dirty="0">
                <a:latin typeface="Arial"/>
                <a:cs typeface="Arial"/>
              </a:rPr>
              <a:t>Who </a:t>
            </a:r>
            <a:r>
              <a:rPr sz="3200" spc="-145" dirty="0">
                <a:latin typeface="Arial"/>
                <a:cs typeface="Arial"/>
              </a:rPr>
              <a:t>should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work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event?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10" dirty="0">
                <a:latin typeface="Arial"/>
                <a:cs typeface="Arial"/>
              </a:rPr>
              <a:t>At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least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one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person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is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“recruiter”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95" dirty="0">
                <a:latin typeface="Arial"/>
                <a:cs typeface="Arial"/>
              </a:rPr>
              <a:t>People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training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be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recruiters</a:t>
            </a:r>
            <a:endParaRPr sz="3200" dirty="0">
              <a:latin typeface="Arial"/>
              <a:cs typeface="Arial"/>
            </a:endParaRPr>
          </a:p>
          <a:p>
            <a:pPr marL="943610" marR="5080" lvl="1" indent="-474345">
              <a:lnSpc>
                <a:spcPts val="3460"/>
              </a:lnSpc>
              <a:spcBef>
                <a:spcPts val="240"/>
              </a:spcBef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05" dirty="0">
                <a:latin typeface="Arial"/>
                <a:cs typeface="Arial"/>
              </a:rPr>
              <a:t>Other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members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show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face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post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attract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similar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them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80" dirty="0">
                <a:latin typeface="Arial"/>
                <a:cs typeface="Arial"/>
              </a:rPr>
              <a:t>But...not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too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many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(2-</a:t>
            </a:r>
            <a:r>
              <a:rPr sz="3200" spc="-170" dirty="0">
                <a:latin typeface="Arial"/>
                <a:cs typeface="Arial"/>
              </a:rPr>
              <a:t>3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per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table)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650"/>
              </a:lnSpc>
              <a:buFont typeface="Wingdings" pitchFamily="2" charset="2"/>
              <a:buChar char="v"/>
              <a:tabLst>
                <a:tab pos="943610" algn="l"/>
                <a:tab pos="944244" algn="l"/>
              </a:tabLst>
            </a:pPr>
            <a:r>
              <a:rPr sz="3200" spc="-105" dirty="0">
                <a:latin typeface="Arial"/>
                <a:cs typeface="Arial"/>
              </a:rPr>
              <a:t>Auxiliary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help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also!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Mission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3312" y="1604082"/>
            <a:ext cx="7312659" cy="18300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89535" algn="just">
              <a:lnSpc>
                <a:spcPts val="3460"/>
              </a:lnSpc>
              <a:spcBef>
                <a:spcPts val="530"/>
              </a:spcBef>
            </a:pPr>
            <a:r>
              <a:rPr sz="3200" spc="-755" dirty="0">
                <a:latin typeface="Arial"/>
                <a:cs typeface="Arial"/>
              </a:rPr>
              <a:t>To</a:t>
            </a:r>
            <a:r>
              <a:rPr sz="3200" spc="53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foster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camaraderie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among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United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States </a:t>
            </a:r>
            <a:r>
              <a:rPr sz="3200" spc="-170" dirty="0">
                <a:latin typeface="Arial"/>
                <a:cs typeface="Arial"/>
              </a:rPr>
              <a:t>veterans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overseas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conflicts.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755" dirty="0">
                <a:latin typeface="Arial"/>
                <a:cs typeface="Arial"/>
              </a:rPr>
              <a:t>To</a:t>
            </a:r>
            <a:r>
              <a:rPr sz="3200" spc="53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serve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our </a:t>
            </a:r>
            <a:r>
              <a:rPr sz="3200" spc="-145" dirty="0">
                <a:latin typeface="Arial"/>
                <a:cs typeface="Arial"/>
              </a:rPr>
              <a:t>veterans,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military,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our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communities.</a:t>
            </a:r>
            <a:endParaRPr sz="3200">
              <a:latin typeface="Arial"/>
              <a:cs typeface="Arial"/>
            </a:endParaRPr>
          </a:p>
          <a:p>
            <a:pPr marL="594995" algn="just">
              <a:lnSpc>
                <a:spcPts val="3395"/>
              </a:lnSpc>
            </a:pPr>
            <a:r>
              <a:rPr sz="3200" spc="-405" dirty="0">
                <a:latin typeface="Arial"/>
                <a:cs typeface="Arial"/>
              </a:rPr>
              <a:t>To</a:t>
            </a:r>
            <a:r>
              <a:rPr sz="3200" spc="-165" dirty="0">
                <a:latin typeface="Arial"/>
                <a:cs typeface="Arial"/>
              </a:rPr>
              <a:t> advocate </a:t>
            </a:r>
            <a:r>
              <a:rPr sz="3200" spc="-114" dirty="0">
                <a:latin typeface="Arial"/>
                <a:cs typeface="Arial"/>
              </a:rPr>
              <a:t>on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behalf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all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veterans.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892" y="993720"/>
            <a:ext cx="7124065" cy="3624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indent="-427990">
              <a:lnSpc>
                <a:spcPct val="100000"/>
              </a:lnSpc>
              <a:spcBef>
                <a:spcPts val="100"/>
              </a:spcBef>
              <a:buChar char="●"/>
              <a:tabLst>
                <a:tab pos="440055" algn="l"/>
                <a:tab pos="440690" algn="l"/>
              </a:tabLst>
            </a:pPr>
            <a:r>
              <a:rPr sz="2600" b="1" spc="-135" dirty="0">
                <a:latin typeface="Arial"/>
                <a:cs typeface="Arial"/>
              </a:rPr>
              <a:t>What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20" dirty="0">
                <a:latin typeface="Arial"/>
                <a:cs typeface="Arial"/>
              </a:rPr>
              <a:t>should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29" dirty="0">
                <a:latin typeface="Arial"/>
                <a:cs typeface="Arial"/>
              </a:rPr>
              <a:t>you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130" dirty="0">
                <a:latin typeface="Arial"/>
                <a:cs typeface="Arial"/>
              </a:rPr>
              <a:t>put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215" dirty="0">
                <a:latin typeface="Arial"/>
                <a:cs typeface="Arial"/>
              </a:rPr>
              <a:t>on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-114" dirty="0">
                <a:latin typeface="Arial"/>
                <a:cs typeface="Arial"/>
              </a:rPr>
              <a:t>the </a:t>
            </a:r>
            <a:r>
              <a:rPr sz="2600" b="1" spc="-175" dirty="0">
                <a:latin typeface="Arial"/>
                <a:cs typeface="Arial"/>
              </a:rPr>
              <a:t>recruiting</a:t>
            </a:r>
            <a:r>
              <a:rPr sz="2600" b="1" spc="-114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table?</a:t>
            </a:r>
            <a:endParaRPr sz="2600" dirty="0">
              <a:latin typeface="Arial"/>
              <a:cs typeface="Arial"/>
            </a:endParaRPr>
          </a:p>
          <a:p>
            <a:pPr marL="926465" marR="5080" lvl="1" indent="-457200">
              <a:lnSpc>
                <a:spcPts val="2500"/>
              </a:lnSpc>
              <a:spcBef>
                <a:spcPts val="7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275" dirty="0">
                <a:latin typeface="Arial"/>
                <a:cs typeface="Arial"/>
              </a:rPr>
              <a:t>VFW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Talking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Points,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Action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Corps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Weekly,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300" dirty="0">
                <a:latin typeface="Arial"/>
                <a:cs typeface="Arial"/>
              </a:rPr>
              <a:t>VFW </a:t>
            </a:r>
            <a:r>
              <a:rPr sz="2600" spc="-30" dirty="0">
                <a:latin typeface="Arial"/>
                <a:cs typeface="Arial"/>
              </a:rPr>
              <a:t>Magazine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40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90" dirty="0">
                <a:latin typeface="Arial"/>
                <a:cs typeface="Arial"/>
              </a:rPr>
              <a:t>Post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information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(newsletter,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etc.)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40" dirty="0">
                <a:latin typeface="Arial"/>
                <a:cs typeface="Arial"/>
              </a:rPr>
              <a:t>Generic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brochures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30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14" dirty="0">
                <a:latin typeface="Arial"/>
                <a:cs typeface="Arial"/>
              </a:rPr>
              <a:t>Unpaid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membership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roster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60" dirty="0">
                <a:latin typeface="Arial"/>
                <a:cs typeface="Arial"/>
              </a:rPr>
              <a:t>Roster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Posts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70" dirty="0">
                <a:latin typeface="Arial"/>
                <a:cs typeface="Arial"/>
              </a:rPr>
              <a:t>Eligibility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requirements</a:t>
            </a:r>
            <a:endParaRPr sz="2600" dirty="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spcBef>
                <a:spcPts val="125"/>
              </a:spcBef>
              <a:buFont typeface="Wingdings" pitchFamily="2" charset="2"/>
              <a:buChar char="v"/>
              <a:tabLst>
                <a:tab pos="897255" algn="l"/>
                <a:tab pos="897890" algn="l"/>
              </a:tabLst>
            </a:pPr>
            <a:r>
              <a:rPr sz="2600" spc="-175" dirty="0">
                <a:latin typeface="Arial"/>
                <a:cs typeface="Arial"/>
              </a:rPr>
              <a:t>APPLICATIONS!!!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829" y="2274540"/>
            <a:ext cx="504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Break</a:t>
            </a:r>
            <a:r>
              <a:rPr sz="4000" spc="-15" dirty="0"/>
              <a:t> </a:t>
            </a:r>
            <a:r>
              <a:rPr sz="4000" dirty="0"/>
              <a:t>for</a:t>
            </a:r>
            <a:r>
              <a:rPr sz="4000" spc="-15" dirty="0"/>
              <a:t> </a:t>
            </a:r>
            <a:r>
              <a:rPr sz="4000" dirty="0"/>
              <a:t>10</a:t>
            </a:r>
            <a:r>
              <a:rPr sz="4000" spc="-15" dirty="0"/>
              <a:t> </a:t>
            </a:r>
            <a:r>
              <a:rPr sz="4000" spc="-10" dirty="0"/>
              <a:t>minutes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62275" marR="5080" indent="-2950210">
              <a:lnSpc>
                <a:spcPts val="4320"/>
              </a:lnSpc>
              <a:spcBef>
                <a:spcPts val="64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1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spc="-10" dirty="0"/>
              <a:t>actually 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227" y="2854930"/>
            <a:ext cx="752919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065" marR="5080" indent="1270" algn="ctr">
              <a:lnSpc>
                <a:spcPts val="3240"/>
              </a:lnSpc>
              <a:spcBef>
                <a:spcPts val="505"/>
              </a:spcBef>
            </a:pPr>
            <a:r>
              <a:rPr sz="3000" b="1" spc="-20" dirty="0">
                <a:latin typeface="Arial"/>
                <a:cs typeface="Arial"/>
              </a:rPr>
              <a:t>You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are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planning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event.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Knowing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we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recommend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put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on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your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table </a:t>
            </a:r>
            <a:r>
              <a:rPr sz="3000" b="1" dirty="0">
                <a:latin typeface="Arial"/>
                <a:cs typeface="Arial"/>
              </a:rPr>
              <a:t>and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bring,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how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relate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to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all </a:t>
            </a:r>
            <a:r>
              <a:rPr sz="3000" b="1" dirty="0">
                <a:latin typeface="Arial"/>
                <a:cs typeface="Arial"/>
              </a:rPr>
              <a:t>of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this</a:t>
            </a:r>
            <a:r>
              <a:rPr sz="3000" b="1" spc="-10" dirty="0">
                <a:latin typeface="Arial"/>
                <a:cs typeface="Arial"/>
              </a:rPr>
              <a:t> information?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0490" y="2274540"/>
            <a:ext cx="721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Step</a:t>
            </a:r>
            <a:r>
              <a:rPr sz="4000" b="1" spc="-3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2:</a:t>
            </a:r>
            <a:r>
              <a:rPr sz="4000" b="1" spc="-20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Recruiting</a:t>
            </a:r>
            <a:r>
              <a:rPr sz="4000" b="1" spc="-2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the</a:t>
            </a:r>
            <a:r>
              <a:rPr sz="4000" b="1" spc="-15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veteran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50" y="342655"/>
            <a:ext cx="357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The</a:t>
            </a:r>
            <a:r>
              <a:rPr spc="-105" dirty="0"/>
              <a:t> </a:t>
            </a:r>
            <a:r>
              <a:rPr spc="-125" dirty="0"/>
              <a:t>Art</a:t>
            </a:r>
            <a:r>
              <a:rPr spc="-105" dirty="0"/>
              <a:t> </a:t>
            </a:r>
            <a:r>
              <a:rPr spc="-125" dirty="0"/>
              <a:t>of</a:t>
            </a:r>
            <a:r>
              <a:rPr spc="-100" dirty="0"/>
              <a:t> </a:t>
            </a:r>
            <a:r>
              <a:rPr spc="-195" dirty="0"/>
              <a:t>Recruiting</a:t>
            </a:r>
            <a:r>
              <a:rPr spc="-105" dirty="0"/>
              <a:t>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342" y="1118454"/>
            <a:ext cx="8504555" cy="314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Tips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trade</a:t>
            </a:r>
            <a:endParaRPr sz="3200" dirty="0">
              <a:latin typeface="Arial"/>
              <a:cs typeface="Arial"/>
            </a:endParaRPr>
          </a:p>
          <a:p>
            <a:pPr marL="473709" marR="659130" lvl="1" indent="-474345" algn="r">
              <a:lnSpc>
                <a:spcPts val="3454"/>
              </a:lnSpc>
              <a:buChar char="○"/>
              <a:tabLst>
                <a:tab pos="473709" algn="l"/>
                <a:tab pos="474345" algn="l"/>
              </a:tabLst>
            </a:pPr>
            <a:r>
              <a:rPr sz="3200" dirty="0">
                <a:latin typeface="Arial"/>
                <a:cs typeface="Arial"/>
              </a:rPr>
              <a:t>Read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person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identify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veteran</a:t>
            </a:r>
            <a:endParaRPr sz="3200" dirty="0">
              <a:latin typeface="Arial"/>
              <a:cs typeface="Arial"/>
            </a:endParaRPr>
          </a:p>
          <a:p>
            <a:pPr marL="473709" marR="721360" lvl="2" indent="-474345" algn="r">
              <a:lnSpc>
                <a:spcPts val="3454"/>
              </a:lnSpc>
              <a:buChar char="■"/>
              <a:tabLst>
                <a:tab pos="473709" algn="l"/>
                <a:tab pos="474345" algn="l"/>
              </a:tabLst>
            </a:pPr>
            <a:r>
              <a:rPr sz="3200" spc="-195" dirty="0">
                <a:latin typeface="Arial"/>
                <a:cs typeface="Arial"/>
              </a:rPr>
              <a:t>Ballcaps,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bumper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stickers,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shirts,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boots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8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words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greet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veteran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454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135" dirty="0">
                <a:latin typeface="Arial"/>
                <a:cs typeface="Arial"/>
              </a:rPr>
              <a:t>“Are</a:t>
            </a:r>
            <a:r>
              <a:rPr sz="3200" spc="-145" dirty="0">
                <a:latin typeface="Arial"/>
                <a:cs typeface="Arial"/>
              </a:rPr>
              <a:t> you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veteran?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Where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did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you </a:t>
            </a:r>
            <a:r>
              <a:rPr sz="3200" spc="-65" dirty="0">
                <a:latin typeface="Arial"/>
                <a:cs typeface="Arial"/>
              </a:rPr>
              <a:t>serve?”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70" dirty="0">
                <a:latin typeface="Arial"/>
                <a:cs typeface="Arial"/>
              </a:rPr>
              <a:t>Formal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vs.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Informal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recruiting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65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254" dirty="0">
                <a:latin typeface="Arial"/>
                <a:cs typeface="Arial"/>
              </a:rPr>
              <a:t>We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are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always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recruiters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150" y="342655"/>
            <a:ext cx="357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The</a:t>
            </a:r>
            <a:r>
              <a:rPr spc="-105" dirty="0"/>
              <a:t> </a:t>
            </a:r>
            <a:r>
              <a:rPr spc="-125" dirty="0"/>
              <a:t>Art</a:t>
            </a:r>
            <a:r>
              <a:rPr spc="-105" dirty="0"/>
              <a:t> </a:t>
            </a:r>
            <a:r>
              <a:rPr spc="-125" dirty="0"/>
              <a:t>of</a:t>
            </a:r>
            <a:r>
              <a:rPr spc="-100" dirty="0"/>
              <a:t> </a:t>
            </a:r>
            <a:r>
              <a:rPr spc="-195" dirty="0"/>
              <a:t>Recruiting</a:t>
            </a:r>
            <a:r>
              <a:rPr spc="-105" dirty="0"/>
              <a:t> 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342" y="1118454"/>
            <a:ext cx="8248015" cy="358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dirty="0">
                <a:latin typeface="Arial"/>
                <a:cs typeface="Arial"/>
              </a:rPr>
              <a:t>Tips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trade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(Cont.)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55" dirty="0">
                <a:latin typeface="Arial"/>
                <a:cs typeface="Arial"/>
              </a:rPr>
              <a:t>Tell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your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story: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In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military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365" dirty="0">
                <a:latin typeface="Arial"/>
                <a:cs typeface="Arial"/>
              </a:rPr>
              <a:t>VFW</a:t>
            </a:r>
            <a:endParaRPr sz="3200">
              <a:latin typeface="Arial"/>
              <a:cs typeface="Arial"/>
            </a:endParaRPr>
          </a:p>
          <a:p>
            <a:pPr marL="1400810" marR="102235" lvl="2" indent="-474345">
              <a:lnSpc>
                <a:spcPts val="3460"/>
              </a:lnSpc>
              <a:spcBef>
                <a:spcPts val="240"/>
              </a:spcBef>
              <a:buChar char="■"/>
              <a:tabLst>
                <a:tab pos="1400810" algn="l"/>
                <a:tab pos="1401445" algn="l"/>
              </a:tabLst>
            </a:pPr>
            <a:r>
              <a:rPr sz="3200" spc="-195" dirty="0">
                <a:latin typeface="Arial"/>
                <a:cs typeface="Arial"/>
              </a:rPr>
              <a:t>There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is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purpose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VFW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also </a:t>
            </a:r>
            <a:r>
              <a:rPr sz="3200" spc="-75" dirty="0">
                <a:latin typeface="Arial"/>
                <a:cs typeface="Arial"/>
              </a:rPr>
              <a:t>what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makes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it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personal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you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things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people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25" dirty="0">
                <a:latin typeface="Arial"/>
                <a:cs typeface="Arial"/>
              </a:rPr>
              <a:t>say: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questions,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comments</a:t>
            </a:r>
            <a:endParaRPr sz="3200">
              <a:latin typeface="Arial"/>
              <a:cs typeface="Arial"/>
            </a:endParaRPr>
          </a:p>
          <a:p>
            <a:pPr marL="943610">
              <a:lnSpc>
                <a:spcPts val="3454"/>
              </a:lnSpc>
            </a:pP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concerns</a:t>
            </a:r>
            <a:endParaRPr sz="3200">
              <a:latin typeface="Arial"/>
              <a:cs typeface="Arial"/>
            </a:endParaRPr>
          </a:p>
          <a:p>
            <a:pPr marL="1400810" lvl="2" indent="-474345">
              <a:lnSpc>
                <a:spcPts val="3454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spc="-70" dirty="0">
                <a:latin typeface="Arial"/>
                <a:cs typeface="Arial"/>
              </a:rPr>
              <a:t>Don’t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get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sidetracked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65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55" dirty="0">
                <a:latin typeface="Arial"/>
                <a:cs typeface="Arial"/>
              </a:rPr>
              <a:t>Bring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it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back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closing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deal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66924" y="2260723"/>
            <a:ext cx="660273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83185" marR="5080" indent="-71120">
              <a:lnSpc>
                <a:spcPts val="5180"/>
              </a:lnSpc>
              <a:spcBef>
                <a:spcPts val="755"/>
              </a:spcBef>
            </a:pPr>
            <a:r>
              <a:rPr sz="4800" b="1" spc="-405" dirty="0">
                <a:latin typeface="Arial"/>
                <a:cs typeface="Arial"/>
              </a:rPr>
              <a:t>Step</a:t>
            </a:r>
            <a:r>
              <a:rPr sz="4800" b="1" spc="-254" dirty="0">
                <a:latin typeface="Arial"/>
                <a:cs typeface="Arial"/>
              </a:rPr>
              <a:t> </a:t>
            </a:r>
            <a:r>
              <a:rPr sz="4800" b="1" spc="-260" dirty="0">
                <a:latin typeface="Arial"/>
                <a:cs typeface="Arial"/>
              </a:rPr>
              <a:t>3: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505" dirty="0">
                <a:latin typeface="Arial"/>
                <a:cs typeface="Arial"/>
              </a:rPr>
              <a:t>Close</a:t>
            </a:r>
            <a:r>
              <a:rPr sz="4800" b="1" spc="-245" dirty="0">
                <a:latin typeface="Arial"/>
                <a:cs typeface="Arial"/>
              </a:rPr>
              <a:t> </a:t>
            </a:r>
            <a:r>
              <a:rPr sz="4800" b="1" spc="-204" dirty="0">
                <a:latin typeface="Arial"/>
                <a:cs typeface="Arial"/>
              </a:rPr>
              <a:t>the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310" dirty="0">
                <a:latin typeface="Arial"/>
                <a:cs typeface="Arial"/>
              </a:rPr>
              <a:t>Deal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375" dirty="0">
                <a:latin typeface="Arial"/>
                <a:cs typeface="Arial"/>
              </a:rPr>
              <a:t>and </a:t>
            </a:r>
            <a:r>
              <a:rPr sz="4800" b="1" spc="-355" dirty="0">
                <a:latin typeface="Arial"/>
                <a:cs typeface="Arial"/>
              </a:rPr>
              <a:t>Complete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204" dirty="0">
                <a:latin typeface="Arial"/>
                <a:cs typeface="Arial"/>
              </a:rPr>
              <a:t>the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350" dirty="0">
                <a:latin typeface="Arial"/>
                <a:cs typeface="Arial"/>
              </a:rPr>
              <a:t>Application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652384" cy="364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00" dirty="0">
                <a:latin typeface="Arial"/>
                <a:cs typeface="Arial"/>
              </a:rPr>
              <a:t>Personal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information</a:t>
            </a:r>
            <a:endParaRPr sz="3200" dirty="0">
              <a:latin typeface="Arial"/>
              <a:cs typeface="Arial"/>
            </a:endParaRPr>
          </a:p>
          <a:p>
            <a:pPr marL="943610" lvl="1" indent="-474345">
              <a:lnSpc>
                <a:spcPts val="3454"/>
              </a:lnSpc>
              <a:buFont typeface="Arial"/>
              <a:buChar char="○"/>
              <a:tabLst>
                <a:tab pos="943610" algn="l"/>
                <a:tab pos="944244" algn="l"/>
              </a:tabLst>
            </a:pPr>
            <a:r>
              <a:rPr sz="3200" spc="-235" dirty="0">
                <a:latin typeface="Arial"/>
                <a:cs typeface="Arial"/>
              </a:rPr>
              <a:t>Needs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be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fully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completed</a:t>
            </a:r>
            <a:endParaRPr sz="3200" dirty="0">
              <a:latin typeface="Arial"/>
              <a:cs typeface="Arial"/>
            </a:endParaRPr>
          </a:p>
          <a:p>
            <a:pPr marL="1400810" marR="5080" lvl="2" indent="-474345">
              <a:lnSpc>
                <a:spcPts val="3460"/>
              </a:lnSpc>
              <a:spcBef>
                <a:spcPts val="240"/>
              </a:spcBef>
              <a:buFont typeface="Arial"/>
              <a:buChar char="■"/>
              <a:tabLst>
                <a:tab pos="1400810" algn="l"/>
                <a:tab pos="1401445" algn="l"/>
              </a:tabLst>
            </a:pPr>
            <a:r>
              <a:rPr sz="3200" u="sng" spc="-185" dirty="0">
                <a:solidFill>
                  <a:srgbClr val="00B050"/>
                </a:solidFill>
                <a:latin typeface="Arial"/>
                <a:cs typeface="Arial"/>
              </a:rPr>
              <a:t>Get</a:t>
            </a:r>
            <a:r>
              <a:rPr sz="32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254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70" dirty="0">
                <a:solidFill>
                  <a:srgbClr val="00B050"/>
                </a:solidFill>
                <a:latin typeface="Arial"/>
                <a:cs typeface="Arial"/>
              </a:rPr>
              <a:t>good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14" dirty="0">
                <a:solidFill>
                  <a:srgbClr val="00B050"/>
                </a:solidFill>
                <a:latin typeface="Arial"/>
                <a:cs typeface="Arial"/>
              </a:rPr>
              <a:t>email</a:t>
            </a:r>
            <a:r>
              <a:rPr sz="3200" u="sng" spc="-1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65" dirty="0">
                <a:solidFill>
                  <a:srgbClr val="00B050"/>
                </a:solidFill>
                <a:latin typeface="Arial"/>
                <a:cs typeface="Arial"/>
              </a:rPr>
              <a:t>and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35" dirty="0">
                <a:solidFill>
                  <a:srgbClr val="00B050"/>
                </a:solidFill>
                <a:latin typeface="Arial"/>
                <a:cs typeface="Arial"/>
              </a:rPr>
              <a:t>phone</a:t>
            </a:r>
            <a:r>
              <a:rPr sz="3200" u="sng" spc="-14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0" dirty="0">
                <a:solidFill>
                  <a:srgbClr val="00B050"/>
                </a:solidFill>
                <a:latin typeface="Arial"/>
                <a:cs typeface="Arial"/>
              </a:rPr>
              <a:t>number </a:t>
            </a:r>
            <a:r>
              <a:rPr sz="3200" spc="-155" dirty="0">
                <a:latin typeface="Arial"/>
                <a:cs typeface="Arial"/>
              </a:rPr>
              <a:t>(helps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with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Action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Corps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sign-</a:t>
            </a:r>
            <a:r>
              <a:rPr sz="3200" spc="-90" dirty="0">
                <a:latin typeface="Arial"/>
                <a:cs typeface="Arial"/>
              </a:rPr>
              <a:t>ups)</a:t>
            </a:r>
            <a:endParaRPr sz="3200" dirty="0">
              <a:latin typeface="Arial"/>
              <a:cs typeface="Arial"/>
            </a:endParaRPr>
          </a:p>
          <a:p>
            <a:pPr marL="1400810" lvl="2" indent="-474345">
              <a:lnSpc>
                <a:spcPts val="321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u="sng" spc="-245" dirty="0">
                <a:solidFill>
                  <a:srgbClr val="00B050"/>
                </a:solidFill>
                <a:latin typeface="Arial"/>
                <a:cs typeface="Arial"/>
              </a:rPr>
              <a:t>Try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dirty="0">
                <a:solidFill>
                  <a:srgbClr val="00B050"/>
                </a:solidFill>
                <a:latin typeface="Arial"/>
                <a:cs typeface="Arial"/>
              </a:rPr>
              <a:t>to</a:t>
            </a:r>
            <a:r>
              <a:rPr sz="32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25" dirty="0">
                <a:solidFill>
                  <a:srgbClr val="00B050"/>
                </a:solidFill>
                <a:latin typeface="Arial"/>
                <a:cs typeface="Arial"/>
              </a:rPr>
              <a:t>get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254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sz="3200" u="sng" spc="-15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75" dirty="0">
                <a:solidFill>
                  <a:srgbClr val="00B050"/>
                </a:solidFill>
                <a:latin typeface="Arial"/>
                <a:cs typeface="Arial"/>
              </a:rPr>
              <a:t>physical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90" dirty="0">
                <a:solidFill>
                  <a:srgbClr val="00B050"/>
                </a:solidFill>
                <a:latin typeface="Arial"/>
                <a:cs typeface="Arial"/>
              </a:rPr>
              <a:t>address</a:t>
            </a:r>
            <a:r>
              <a:rPr sz="3200" spc="-190" dirty="0">
                <a:latin typeface="Arial"/>
                <a:cs typeface="Arial"/>
              </a:rPr>
              <a:t>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not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just</a:t>
            </a:r>
            <a:endParaRPr sz="3200" dirty="0">
              <a:latin typeface="Arial"/>
              <a:cs typeface="Arial"/>
            </a:endParaRPr>
          </a:p>
          <a:p>
            <a:pPr marL="1400810">
              <a:lnSpc>
                <a:spcPts val="3454"/>
              </a:lnSpc>
            </a:pP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770" dirty="0">
                <a:latin typeface="Arial"/>
                <a:cs typeface="Arial"/>
              </a:rPr>
              <a:t>P</a:t>
            </a:r>
            <a:r>
              <a:rPr sz="3200" spc="-275" dirty="0">
                <a:latin typeface="Arial"/>
                <a:cs typeface="Arial"/>
              </a:rPr>
              <a:t>.</a:t>
            </a:r>
            <a:r>
              <a:rPr sz="3200" spc="-295" dirty="0">
                <a:latin typeface="Arial"/>
                <a:cs typeface="Arial"/>
              </a:rPr>
              <a:t>O</a:t>
            </a:r>
            <a:r>
              <a:rPr sz="3200" spc="-235" dirty="0">
                <a:latin typeface="Arial"/>
                <a:cs typeface="Arial"/>
              </a:rPr>
              <a:t>.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95" dirty="0">
                <a:latin typeface="Arial"/>
                <a:cs typeface="Arial"/>
              </a:rPr>
              <a:t>Box</a:t>
            </a:r>
            <a:endParaRPr sz="3200" dirty="0">
              <a:latin typeface="Arial"/>
              <a:cs typeface="Arial"/>
            </a:endParaRPr>
          </a:p>
          <a:p>
            <a:pPr marL="1400810" marR="270510" lvl="2" indent="-474345">
              <a:lnSpc>
                <a:spcPts val="3460"/>
              </a:lnSpc>
              <a:spcBef>
                <a:spcPts val="240"/>
              </a:spcBef>
              <a:buChar char="■"/>
              <a:tabLst>
                <a:tab pos="1400810" algn="l"/>
                <a:tab pos="1401445" algn="l"/>
              </a:tabLst>
            </a:pPr>
            <a:r>
              <a:rPr sz="3200" u="sng" spc="-254" dirty="0">
                <a:solidFill>
                  <a:srgbClr val="00B050"/>
                </a:solidFill>
                <a:latin typeface="Arial"/>
                <a:cs typeface="Arial"/>
              </a:rPr>
              <a:t>We</a:t>
            </a:r>
            <a:r>
              <a:rPr sz="3200" u="sng" spc="-1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b="1" u="sng" spc="-315" dirty="0">
                <a:solidFill>
                  <a:srgbClr val="00B050"/>
                </a:solidFill>
                <a:latin typeface="Arial"/>
                <a:cs typeface="Arial"/>
              </a:rPr>
              <a:t>DO</a:t>
            </a:r>
            <a:r>
              <a:rPr sz="3200" b="1" u="sng" spc="-1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b="1" u="sng" spc="-335" dirty="0">
                <a:solidFill>
                  <a:srgbClr val="00B050"/>
                </a:solidFill>
                <a:latin typeface="Arial"/>
                <a:cs typeface="Arial"/>
              </a:rPr>
              <a:t>NOT</a:t>
            </a:r>
            <a:r>
              <a:rPr sz="3200" b="1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70" dirty="0">
                <a:solidFill>
                  <a:srgbClr val="00B050"/>
                </a:solidFill>
                <a:latin typeface="Arial"/>
                <a:cs typeface="Arial"/>
              </a:rPr>
              <a:t>need</a:t>
            </a:r>
            <a:r>
              <a:rPr sz="3200" u="sng" spc="-1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60" dirty="0">
                <a:solidFill>
                  <a:srgbClr val="00B050"/>
                </a:solidFill>
                <a:latin typeface="Arial"/>
                <a:cs typeface="Arial"/>
              </a:rPr>
              <a:t>the</a:t>
            </a:r>
            <a:r>
              <a:rPr sz="3200" u="sng" spc="-1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3200" u="sng" spc="-160" dirty="0">
                <a:solidFill>
                  <a:srgbClr val="00B050"/>
                </a:solidFill>
                <a:latin typeface="Arial"/>
                <a:cs typeface="Arial"/>
              </a:rPr>
              <a:t>social </a:t>
            </a:r>
            <a:r>
              <a:rPr sz="3200" u="sng" spc="-75" dirty="0">
                <a:solidFill>
                  <a:srgbClr val="00B050"/>
                </a:solidFill>
                <a:latin typeface="Arial"/>
                <a:cs typeface="Arial"/>
              </a:rPr>
              <a:t>security </a:t>
            </a:r>
            <a:r>
              <a:rPr sz="3200" u="sng" spc="-10" dirty="0">
                <a:solidFill>
                  <a:srgbClr val="00B050"/>
                </a:solidFill>
                <a:latin typeface="Arial"/>
                <a:cs typeface="Arial"/>
              </a:rPr>
              <a:t>number</a:t>
            </a:r>
            <a:endParaRPr sz="3200" u="sng" dirty="0">
              <a:solidFill>
                <a:srgbClr val="00B05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880" y="1020238"/>
            <a:ext cx="7695565" cy="3649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1484">
              <a:lnSpc>
                <a:spcPts val="3304"/>
              </a:lnSpc>
              <a:spcBef>
                <a:spcPts val="100"/>
              </a:spcBef>
              <a:buChar char="●"/>
              <a:tabLst>
                <a:tab pos="463550" algn="l"/>
                <a:tab pos="464184" algn="l"/>
              </a:tabLst>
            </a:pPr>
            <a:r>
              <a:rPr sz="2900" spc="-20" dirty="0">
                <a:latin typeface="Arial"/>
                <a:cs typeface="Arial"/>
              </a:rPr>
              <a:t>Military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information</a:t>
            </a:r>
            <a:endParaRPr sz="2900" dirty="0">
              <a:latin typeface="Arial"/>
              <a:cs typeface="Arial"/>
            </a:endParaRPr>
          </a:p>
          <a:p>
            <a:pPr marL="920750" marR="5080" lvl="1" indent="-451484">
              <a:lnSpc>
                <a:spcPts val="3130"/>
              </a:lnSpc>
              <a:spcBef>
                <a:spcPts val="220"/>
              </a:spcBef>
              <a:buChar char="○"/>
              <a:tabLst>
                <a:tab pos="920750" algn="l"/>
                <a:tab pos="921385" algn="l"/>
              </a:tabLst>
            </a:pPr>
            <a:r>
              <a:rPr sz="2900" spc="-20" dirty="0">
                <a:latin typeface="Arial"/>
                <a:cs typeface="Arial"/>
              </a:rPr>
              <a:t>Military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55" dirty="0">
                <a:latin typeface="Arial"/>
                <a:cs typeface="Arial"/>
              </a:rPr>
              <a:t>information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85" dirty="0">
                <a:latin typeface="Arial"/>
                <a:cs typeface="Arial"/>
              </a:rPr>
              <a:t>needs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55" dirty="0">
                <a:latin typeface="Arial"/>
                <a:cs typeface="Arial"/>
              </a:rPr>
              <a:t>be</a:t>
            </a:r>
            <a:r>
              <a:rPr sz="2900" spc="-125" dirty="0">
                <a:latin typeface="Arial"/>
                <a:cs typeface="Arial"/>
              </a:rPr>
              <a:t> aligned </a:t>
            </a:r>
            <a:r>
              <a:rPr sz="2900" spc="-20" dirty="0">
                <a:latin typeface="Arial"/>
                <a:cs typeface="Arial"/>
              </a:rPr>
              <a:t>with </a:t>
            </a:r>
            <a:r>
              <a:rPr sz="2900" spc="-305" dirty="0">
                <a:latin typeface="Arial"/>
                <a:cs typeface="Arial"/>
              </a:rPr>
              <a:t>VFW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45" dirty="0">
                <a:latin typeface="Arial"/>
                <a:cs typeface="Arial"/>
              </a:rPr>
              <a:t>eligibility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requirements</a:t>
            </a:r>
            <a:endParaRPr sz="2900" dirty="0">
              <a:latin typeface="Arial"/>
              <a:cs typeface="Arial"/>
            </a:endParaRPr>
          </a:p>
          <a:p>
            <a:pPr marL="1383666" marR="458470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Get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dates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service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(month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and </a:t>
            </a:r>
            <a:r>
              <a:rPr sz="2900" spc="-10" dirty="0">
                <a:latin typeface="Arial"/>
                <a:cs typeface="Arial"/>
              </a:rPr>
              <a:t>year)</a:t>
            </a:r>
            <a:endParaRPr sz="2900" dirty="0">
              <a:latin typeface="Arial"/>
              <a:cs typeface="Arial"/>
            </a:endParaRPr>
          </a:p>
          <a:p>
            <a:pPr marL="1383666" marR="567055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Medal,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ribbon,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badge,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pay,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etc.</a:t>
            </a:r>
            <a:r>
              <a:rPr sz="2900" spc="-4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that </a:t>
            </a:r>
            <a:r>
              <a:rPr sz="2900" dirty="0">
                <a:latin typeface="Arial"/>
                <a:cs typeface="Arial"/>
              </a:rPr>
              <a:t>makes</a:t>
            </a:r>
            <a:r>
              <a:rPr sz="2900" spc="-1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them</a:t>
            </a:r>
            <a:r>
              <a:rPr sz="2900" spc="-10" dirty="0">
                <a:latin typeface="Arial"/>
                <a:cs typeface="Arial"/>
              </a:rPr>
              <a:t> eligible</a:t>
            </a:r>
            <a:endParaRPr sz="2900" dirty="0">
              <a:latin typeface="Arial"/>
              <a:cs typeface="Arial"/>
            </a:endParaRPr>
          </a:p>
          <a:p>
            <a:pPr marL="1383666" marR="253365" lvl="2" indent="-457200">
              <a:lnSpc>
                <a:spcPts val="313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377950" algn="l"/>
                <a:tab pos="1378585" algn="l"/>
              </a:tabLst>
            </a:pPr>
            <a:r>
              <a:rPr sz="2900" dirty="0">
                <a:latin typeface="Arial"/>
                <a:cs typeface="Arial"/>
              </a:rPr>
              <a:t>Geographic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location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(major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ocean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for </a:t>
            </a:r>
            <a:r>
              <a:rPr sz="2900" dirty="0">
                <a:latin typeface="Arial"/>
                <a:cs typeface="Arial"/>
              </a:rPr>
              <a:t>SSBN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Sailors)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8118475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200" dirty="0">
                <a:latin typeface="Arial"/>
                <a:cs typeface="Arial"/>
              </a:rPr>
              <a:t>Type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payment,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join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Life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payment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Font typeface="Arial"/>
              <a:buChar char="■"/>
              <a:tabLst>
                <a:tab pos="1797685" algn="l"/>
                <a:tab pos="1798320" algn="l"/>
              </a:tabLst>
            </a:pPr>
            <a:r>
              <a:rPr sz="2400" spc="-85" dirty="0">
                <a:latin typeface="Arial"/>
                <a:cs typeface="Arial"/>
              </a:rPr>
              <a:t>In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(debit,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credit,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cash,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check)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40" dirty="0">
                <a:latin typeface="Arial"/>
                <a:cs typeface="Arial"/>
              </a:rPr>
              <a:t>Payment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plan</a:t>
            </a:r>
            <a:endParaRPr sz="2400" dirty="0">
              <a:latin typeface="Arial"/>
              <a:cs typeface="Arial"/>
            </a:endParaRPr>
          </a:p>
          <a:p>
            <a:pPr marL="2254885" lvl="3" indent="-413384">
              <a:lnSpc>
                <a:spcPts val="2590"/>
              </a:lnSpc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spc="-130" dirty="0">
                <a:latin typeface="Arial"/>
                <a:cs typeface="Arial"/>
              </a:rPr>
              <a:t>12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months,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invoices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mailed,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no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cash</a:t>
            </a:r>
            <a:endParaRPr sz="2400" dirty="0">
              <a:latin typeface="Arial"/>
              <a:cs typeface="Arial"/>
            </a:endParaRPr>
          </a:p>
          <a:p>
            <a:pPr marL="2254885" marR="430530" lvl="3" indent="-412750">
              <a:lnSpc>
                <a:spcPts val="2590"/>
              </a:lnSpc>
              <a:spcBef>
                <a:spcPts val="185"/>
              </a:spcBef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u="heavy" spc="-3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THEY</a:t>
            </a:r>
            <a:r>
              <a:rPr sz="24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1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HAVE</a:t>
            </a:r>
            <a:r>
              <a:rPr sz="2400" u="heavy" spc="-1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7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DEBIT/CREDIT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</a:t>
            </a:r>
            <a:r>
              <a:rPr sz="2400" u="heavy" spc="-12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heavy" spc="-2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EMAIL</a:t>
            </a:r>
            <a:r>
              <a:rPr sz="2400" u="heavy" spc="-114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ADDRESS</a:t>
            </a:r>
            <a:r>
              <a:rPr sz="24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25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WHEN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YOU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RECRUIT</a:t>
            </a:r>
            <a:r>
              <a:rPr sz="24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THEM</a:t>
            </a:r>
            <a:endParaRPr sz="2400" dirty="0">
              <a:latin typeface="Arial"/>
              <a:cs typeface="Arial"/>
            </a:endParaRPr>
          </a:p>
          <a:p>
            <a:pPr marL="2254885" lvl="3" indent="-413384">
              <a:lnSpc>
                <a:spcPts val="2410"/>
              </a:lnSpc>
              <a:buFont typeface="Wingdings" pitchFamily="2" charset="2"/>
              <a:buChar char="v"/>
              <a:tabLst>
                <a:tab pos="2254885" algn="l"/>
                <a:tab pos="2255520" algn="l"/>
              </a:tabLst>
            </a:pPr>
            <a:r>
              <a:rPr sz="2400" spc="-180" dirty="0">
                <a:solidFill>
                  <a:schemeClr val="tx1"/>
                </a:solidFill>
                <a:latin typeface="Arial"/>
                <a:cs typeface="Arial"/>
              </a:rPr>
              <a:t>They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heavy" spc="-1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must</a:t>
            </a:r>
            <a:r>
              <a:rPr sz="24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answer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2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email</a:t>
            </a:r>
            <a:r>
              <a:rPr sz="2400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from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chemeClr val="tx1"/>
                </a:solidFill>
                <a:latin typeface="Arial"/>
                <a:cs typeface="Arial"/>
              </a:rPr>
              <a:t>National</a:t>
            </a:r>
            <a:r>
              <a:rPr sz="2400" spc="-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85" dirty="0">
                <a:solidFill>
                  <a:schemeClr val="tx1"/>
                </a:solidFill>
                <a:latin typeface="Arial"/>
                <a:cs typeface="Arial"/>
              </a:rPr>
              <a:t>HQs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10" dirty="0">
                <a:latin typeface="Arial"/>
                <a:cs typeface="Arial"/>
              </a:rPr>
              <a:t>Annual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90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want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join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735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75" dirty="0">
                <a:latin typeface="Arial"/>
                <a:cs typeface="Arial"/>
              </a:rPr>
              <a:t>One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close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them,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Post,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At-</a:t>
            </a:r>
            <a:r>
              <a:rPr sz="2400" spc="-180" dirty="0">
                <a:latin typeface="Arial"/>
                <a:cs typeface="Arial"/>
              </a:rPr>
              <a:t>Large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(15048)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200" y="1549218"/>
            <a:ext cx="7727315" cy="22688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-95250" algn="ctr">
              <a:lnSpc>
                <a:spcPts val="3460"/>
              </a:lnSpc>
              <a:spcBef>
                <a:spcPts val="530"/>
              </a:spcBef>
            </a:pPr>
            <a:r>
              <a:rPr sz="3200" spc="-240" dirty="0">
                <a:latin typeface="Arial"/>
                <a:cs typeface="Arial"/>
              </a:rPr>
              <a:t>Ensure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veterans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are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respected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their </a:t>
            </a:r>
            <a:r>
              <a:rPr sz="3200" spc="-145" dirty="0">
                <a:latin typeface="Arial"/>
                <a:cs typeface="Arial"/>
              </a:rPr>
              <a:t>service,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always</a:t>
            </a:r>
            <a:r>
              <a:rPr sz="3200" spc="-155" dirty="0">
                <a:latin typeface="Arial"/>
                <a:cs typeface="Arial"/>
              </a:rPr>
              <a:t> receive </a:t>
            </a:r>
            <a:r>
              <a:rPr sz="3200" spc="-10" dirty="0">
                <a:latin typeface="Arial"/>
                <a:cs typeface="Arial"/>
              </a:rPr>
              <a:t>their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earned </a:t>
            </a:r>
            <a:r>
              <a:rPr sz="3200" spc="-75" dirty="0">
                <a:latin typeface="Arial"/>
                <a:cs typeface="Arial"/>
              </a:rPr>
              <a:t>entitlements,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5" dirty="0">
                <a:latin typeface="Arial"/>
                <a:cs typeface="Arial"/>
              </a:rPr>
              <a:t> are </a:t>
            </a:r>
            <a:r>
              <a:rPr sz="3200" spc="-175" dirty="0">
                <a:latin typeface="Arial"/>
                <a:cs typeface="Arial"/>
              </a:rPr>
              <a:t>recognized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the </a:t>
            </a:r>
            <a:r>
              <a:rPr sz="3200" spc="-155" dirty="0">
                <a:latin typeface="Arial"/>
                <a:cs typeface="Arial"/>
              </a:rPr>
              <a:t>sacrifices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they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their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loved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ones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have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made </a:t>
            </a:r>
            <a:r>
              <a:rPr sz="3200" spc="-114" dirty="0">
                <a:latin typeface="Arial"/>
                <a:cs typeface="Arial"/>
              </a:rPr>
              <a:t>on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behalf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this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great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country.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7983855" cy="413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Arial"/>
              <a:cs typeface="Arial"/>
            </a:endParaRPr>
          </a:p>
          <a:p>
            <a:pPr marL="883285" marR="5080" indent="-412750">
              <a:lnSpc>
                <a:spcPts val="2590"/>
              </a:lnSpc>
              <a:spcBef>
                <a:spcPts val="5"/>
              </a:spcBef>
              <a:buChar char="●"/>
              <a:tabLst>
                <a:tab pos="883285" algn="l"/>
                <a:tab pos="883919" algn="l"/>
              </a:tabLst>
            </a:pPr>
            <a:r>
              <a:rPr sz="2400" spc="-100" dirty="0">
                <a:latin typeface="Arial"/>
                <a:cs typeface="Arial"/>
              </a:rPr>
              <a:t>Recruiter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credit,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number,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signatures,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stub</a:t>
            </a:r>
            <a:endParaRPr sz="2400">
              <a:latin typeface="Arial"/>
              <a:cs typeface="Arial"/>
            </a:endParaRPr>
          </a:p>
          <a:p>
            <a:pPr marL="1340485" marR="546735" lvl="1" indent="-412750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30" dirty="0">
                <a:latin typeface="Arial"/>
                <a:cs typeface="Arial"/>
              </a:rPr>
              <a:t>List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name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number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recruiter credit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41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former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card,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get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number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Font typeface="Arial"/>
              <a:buChar char="○"/>
              <a:tabLst>
                <a:tab pos="1340485" algn="l"/>
                <a:tab pos="1341120" algn="l"/>
              </a:tabLst>
            </a:pPr>
            <a:r>
              <a:rPr sz="2400" spc="-160" dirty="0">
                <a:latin typeface="Arial"/>
                <a:cs typeface="Arial"/>
              </a:rPr>
              <a:t>Possibly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signatures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75" dirty="0">
                <a:latin typeface="Arial"/>
                <a:cs typeface="Arial"/>
              </a:rPr>
              <a:t>All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sign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80" dirty="0">
                <a:latin typeface="Arial"/>
                <a:cs typeface="Arial"/>
              </a:rPr>
              <a:t>Those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credit/debit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card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sign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end</a:t>
            </a:r>
            <a:endParaRPr sz="2400">
              <a:latin typeface="Arial"/>
              <a:cs typeface="Arial"/>
            </a:endParaRPr>
          </a:p>
          <a:p>
            <a:pPr marL="1340485" marR="546100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stub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give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receipt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70" dirty="0">
                <a:latin typeface="Arial"/>
                <a:cs typeface="Arial"/>
              </a:rPr>
              <a:t>temporary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8018145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125" dirty="0">
                <a:latin typeface="Arial"/>
                <a:cs typeface="Arial"/>
              </a:rPr>
              <a:t>Transferring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reinstated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application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mostly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same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payments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Life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transfers</a:t>
            </a:r>
            <a:endParaRPr sz="2400" dirty="0">
              <a:latin typeface="Arial"/>
              <a:cs typeface="Arial"/>
            </a:endParaRPr>
          </a:p>
          <a:p>
            <a:pPr marL="1340485" marR="1402715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annual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expired,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life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 dirty="0">
              <a:latin typeface="Arial"/>
              <a:cs typeface="Arial"/>
            </a:endParaRPr>
          </a:p>
          <a:p>
            <a:pPr marL="1797685" marR="357505" lvl="2" indent="-412750">
              <a:lnSpc>
                <a:spcPts val="2590"/>
              </a:lnSpc>
              <a:spcBef>
                <a:spcPts val="5"/>
              </a:spcBef>
              <a:buChar char="■"/>
              <a:tabLst>
                <a:tab pos="1797685" algn="l"/>
                <a:tab pos="17983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stay</a:t>
            </a:r>
            <a:r>
              <a:rPr sz="2400" spc="-105" dirty="0">
                <a:latin typeface="Arial"/>
                <a:cs typeface="Arial"/>
              </a:rPr>
              <a:t> annual, </a:t>
            </a:r>
            <a:r>
              <a:rPr sz="2400" spc="-95" dirty="0">
                <a:latin typeface="Arial"/>
                <a:cs typeface="Arial"/>
              </a:rPr>
              <a:t>get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payment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expire </a:t>
            </a:r>
            <a:r>
              <a:rPr sz="2400" spc="-85" dirty="0">
                <a:latin typeface="Arial"/>
                <a:cs typeface="Arial"/>
              </a:rPr>
              <a:t>before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June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30th,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202</a:t>
            </a:r>
            <a:r>
              <a:rPr lang="en-US" sz="2400" spc="-20" dirty="0">
                <a:latin typeface="Arial"/>
                <a:cs typeface="Arial"/>
              </a:rPr>
              <a:t>4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41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reinstated,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get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number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credit</a:t>
            </a:r>
            <a:endParaRPr sz="2400" dirty="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recruiter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credit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transferring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portion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back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about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transferring</a:t>
            </a:r>
            <a:endParaRPr sz="2400" dirty="0">
              <a:latin typeface="Arial"/>
              <a:cs typeface="Arial"/>
            </a:endParaRPr>
          </a:p>
          <a:p>
            <a:pPr marL="1340485" lvl="1" indent="-413384">
              <a:lnSpc>
                <a:spcPts val="2735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u="sng" spc="-200" dirty="0">
                <a:solidFill>
                  <a:srgbClr val="FF0000"/>
                </a:solidFill>
                <a:latin typeface="Arial"/>
                <a:cs typeface="Arial"/>
              </a:rPr>
              <a:t>Have</a:t>
            </a:r>
            <a:r>
              <a:rPr sz="2400" u="sng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sng" spc="-65" dirty="0">
                <a:solidFill>
                  <a:srgbClr val="FF0000"/>
                </a:solidFill>
                <a:latin typeface="Arial"/>
                <a:cs typeface="Arial"/>
              </a:rPr>
              <a:t>them</a:t>
            </a:r>
            <a:r>
              <a:rPr sz="2400" u="sng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u="sng" spc="-20" dirty="0">
                <a:solidFill>
                  <a:srgbClr val="FF0000"/>
                </a:solidFill>
                <a:latin typeface="Arial"/>
                <a:cs typeface="Arial"/>
              </a:rPr>
              <a:t>sign</a:t>
            </a:r>
            <a:endParaRPr sz="2400" u="sng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78" y="250209"/>
            <a:ext cx="7863205" cy="446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Art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Recruiting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Arial"/>
              <a:cs typeface="Arial"/>
            </a:endParaRPr>
          </a:p>
          <a:p>
            <a:pPr marL="883285" indent="-413384">
              <a:lnSpc>
                <a:spcPts val="2735"/>
              </a:lnSpc>
              <a:buChar char="●"/>
              <a:tabLst>
                <a:tab pos="883285" algn="l"/>
                <a:tab pos="883919" algn="l"/>
              </a:tabLst>
            </a:pPr>
            <a:r>
              <a:rPr sz="2400" spc="-100" dirty="0">
                <a:latin typeface="Arial"/>
                <a:cs typeface="Arial"/>
              </a:rPr>
              <a:t>Current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who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just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wants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renew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  <a:p>
            <a:pPr marL="883285">
              <a:lnSpc>
                <a:spcPts val="2590"/>
              </a:lnSpc>
            </a:pPr>
            <a:r>
              <a:rPr sz="2400" b="1" spc="-165" dirty="0">
                <a:latin typeface="Arial"/>
                <a:cs typeface="Arial"/>
              </a:rPr>
              <a:t>Virginia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NOT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transfer:</a:t>
            </a:r>
            <a:endParaRPr sz="2400">
              <a:latin typeface="Arial"/>
              <a:cs typeface="Arial"/>
            </a:endParaRPr>
          </a:p>
          <a:p>
            <a:pPr marL="1340485" marR="523875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125" dirty="0">
                <a:latin typeface="Arial"/>
                <a:cs typeface="Arial"/>
              </a:rPr>
              <a:t>Complete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application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just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same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as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new </a:t>
            </a:r>
            <a:r>
              <a:rPr sz="2400" spc="-10" dirty="0">
                <a:latin typeface="Arial"/>
                <a:cs typeface="Arial"/>
              </a:rPr>
              <a:t>member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41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40" dirty="0">
                <a:latin typeface="Arial"/>
                <a:cs typeface="Arial"/>
              </a:rPr>
              <a:t>Get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member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number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have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10" dirty="0">
                <a:latin typeface="Arial"/>
                <a:cs typeface="Arial"/>
              </a:rPr>
              <a:t>Pitch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life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140" dirty="0">
                <a:latin typeface="Arial"/>
                <a:cs typeface="Arial"/>
              </a:rPr>
              <a:t>Get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payment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(check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roster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ensure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amount)</a:t>
            </a:r>
            <a:endParaRPr sz="2400">
              <a:latin typeface="Arial"/>
              <a:cs typeface="Arial"/>
            </a:endParaRPr>
          </a:p>
          <a:p>
            <a:pPr marL="1797685" lvl="2" indent="-413384">
              <a:lnSpc>
                <a:spcPts val="2590"/>
              </a:lnSpc>
              <a:buChar char="■"/>
              <a:tabLst>
                <a:tab pos="1797685" algn="l"/>
                <a:tab pos="1798320" algn="l"/>
              </a:tabLst>
            </a:pPr>
            <a:r>
              <a:rPr sz="2400" spc="-150" dirty="0">
                <a:latin typeface="Arial"/>
                <a:cs typeface="Arial"/>
              </a:rPr>
              <a:t>No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recruiter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credit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transferring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members</a:t>
            </a:r>
            <a:endParaRPr sz="2400">
              <a:latin typeface="Arial"/>
              <a:cs typeface="Arial"/>
            </a:endParaRPr>
          </a:p>
          <a:p>
            <a:pPr marL="1340485" lvl="1" indent="-413384">
              <a:lnSpc>
                <a:spcPts val="2590"/>
              </a:lnSpc>
              <a:buChar char="○"/>
              <a:tabLst>
                <a:tab pos="1340485" algn="l"/>
                <a:tab pos="1341120" algn="l"/>
              </a:tabLst>
            </a:pPr>
            <a:r>
              <a:rPr sz="2400" spc="-200" dirty="0">
                <a:latin typeface="Arial"/>
                <a:cs typeface="Arial"/>
              </a:rPr>
              <a:t>Have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them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sign</a:t>
            </a:r>
            <a:endParaRPr sz="2400">
              <a:latin typeface="Arial"/>
              <a:cs typeface="Arial"/>
            </a:endParaRPr>
          </a:p>
          <a:p>
            <a:pPr marL="1340485" marR="5080" lvl="1" indent="-412750">
              <a:lnSpc>
                <a:spcPts val="2590"/>
              </a:lnSpc>
              <a:spcBef>
                <a:spcPts val="185"/>
              </a:spcBef>
              <a:buChar char="○"/>
              <a:tabLst>
                <a:tab pos="1340485" algn="l"/>
                <a:tab pos="1341120" algn="l"/>
              </a:tabLst>
            </a:pPr>
            <a:r>
              <a:rPr sz="2400" spc="-220" dirty="0">
                <a:latin typeface="Arial"/>
                <a:cs typeface="Arial"/>
              </a:rPr>
              <a:t>Send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Post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they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belong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260" dirty="0">
                <a:latin typeface="Arial"/>
                <a:cs typeface="Arial"/>
              </a:rPr>
              <a:t>HQs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us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verify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membership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2098" y="2260723"/>
            <a:ext cx="6673850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653539" marR="5080" indent="-1641475">
              <a:lnSpc>
                <a:spcPts val="5180"/>
              </a:lnSpc>
              <a:spcBef>
                <a:spcPts val="755"/>
              </a:spcBef>
            </a:pPr>
            <a:r>
              <a:rPr sz="4800" b="1" spc="-405" dirty="0">
                <a:latin typeface="Arial"/>
                <a:cs typeface="Arial"/>
              </a:rPr>
              <a:t>Step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260" dirty="0">
                <a:latin typeface="Arial"/>
                <a:cs typeface="Arial"/>
              </a:rPr>
              <a:t>4: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325" dirty="0">
                <a:latin typeface="Arial"/>
                <a:cs typeface="Arial"/>
              </a:rPr>
              <a:t>Follow-</a:t>
            </a:r>
            <a:r>
              <a:rPr sz="4800" b="1" spc="-385" dirty="0">
                <a:latin typeface="Arial"/>
                <a:cs typeface="Arial"/>
              </a:rPr>
              <a:t>up</a:t>
            </a:r>
            <a:r>
              <a:rPr sz="4800" b="1" spc="-235" dirty="0">
                <a:latin typeface="Arial"/>
                <a:cs typeface="Arial"/>
              </a:rPr>
              <a:t> </a:t>
            </a:r>
            <a:r>
              <a:rPr sz="4800" b="1" spc="-175" dirty="0">
                <a:latin typeface="Arial"/>
                <a:cs typeface="Arial"/>
              </a:rPr>
              <a:t>with</a:t>
            </a:r>
            <a:r>
              <a:rPr sz="4800" b="1" spc="-240" dirty="0">
                <a:latin typeface="Arial"/>
                <a:cs typeface="Arial"/>
              </a:rPr>
              <a:t> </a:t>
            </a:r>
            <a:r>
              <a:rPr sz="4800" b="1" spc="-114" dirty="0">
                <a:latin typeface="Arial"/>
                <a:cs typeface="Arial"/>
              </a:rPr>
              <a:t>the </a:t>
            </a:r>
            <a:r>
              <a:rPr sz="4800" b="1" spc="-280" dirty="0">
                <a:latin typeface="Arial"/>
                <a:cs typeface="Arial"/>
              </a:rPr>
              <a:t>new</a:t>
            </a:r>
            <a:r>
              <a:rPr sz="4800" b="1" spc="-245" dirty="0">
                <a:latin typeface="Arial"/>
                <a:cs typeface="Arial"/>
              </a:rPr>
              <a:t> </a:t>
            </a:r>
            <a:r>
              <a:rPr sz="4800" b="1" spc="-330" dirty="0">
                <a:latin typeface="Arial"/>
                <a:cs typeface="Arial"/>
              </a:rPr>
              <a:t>member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20" dirty="0"/>
              <a:t> </a:t>
            </a:r>
            <a:r>
              <a:rPr dirty="0"/>
              <a:t>Art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Recruiting</a:t>
            </a:r>
            <a:r>
              <a:rPr spc="-2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880" y="1020238"/>
            <a:ext cx="7112000" cy="325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indent="-451484">
              <a:lnSpc>
                <a:spcPts val="3304"/>
              </a:lnSpc>
              <a:spcBef>
                <a:spcPts val="100"/>
              </a:spcBef>
              <a:buChar char="●"/>
              <a:tabLst>
                <a:tab pos="463550" algn="l"/>
                <a:tab pos="464184" algn="l"/>
              </a:tabLst>
            </a:pPr>
            <a:r>
              <a:rPr sz="2900" dirty="0">
                <a:latin typeface="Arial"/>
                <a:cs typeface="Arial"/>
              </a:rPr>
              <a:t>Make</a:t>
            </a:r>
            <a:r>
              <a:rPr sz="2900" spc="-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them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feel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welcomed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and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wanted</a:t>
            </a:r>
            <a:endParaRPr sz="2900">
              <a:latin typeface="Arial"/>
              <a:cs typeface="Arial"/>
            </a:endParaRPr>
          </a:p>
          <a:p>
            <a:pPr marL="920750" marR="277495" lvl="1" indent="-451484">
              <a:lnSpc>
                <a:spcPts val="3130"/>
              </a:lnSpc>
              <a:spcBef>
                <a:spcPts val="220"/>
              </a:spcBef>
              <a:buChar char="○"/>
              <a:tabLst>
                <a:tab pos="920750" algn="l"/>
                <a:tab pos="921385" algn="l"/>
              </a:tabLst>
            </a:pPr>
            <a:r>
              <a:rPr sz="2900" spc="-70" dirty="0">
                <a:latin typeface="Arial"/>
                <a:cs typeface="Arial"/>
              </a:rPr>
              <a:t>Call/email/send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35" dirty="0">
                <a:latin typeface="Arial"/>
                <a:cs typeface="Arial"/>
              </a:rPr>
              <a:t>a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letter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person </a:t>
            </a:r>
            <a:r>
              <a:rPr sz="2900" spc="-125" dirty="0">
                <a:latin typeface="Arial"/>
                <a:cs typeface="Arial"/>
              </a:rPr>
              <a:t>welcoming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75" dirty="0">
                <a:latin typeface="Arial"/>
                <a:cs typeface="Arial"/>
              </a:rPr>
              <a:t>them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150" dirty="0">
                <a:latin typeface="Arial"/>
                <a:cs typeface="Arial"/>
              </a:rPr>
              <a:t>and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invite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75" dirty="0">
                <a:latin typeface="Arial"/>
                <a:cs typeface="Arial"/>
              </a:rPr>
              <a:t>them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25" dirty="0">
                <a:latin typeface="Arial"/>
                <a:cs typeface="Arial"/>
              </a:rPr>
              <a:t>the </a:t>
            </a:r>
            <a:r>
              <a:rPr sz="2900" spc="-10" dirty="0">
                <a:latin typeface="Arial"/>
                <a:cs typeface="Arial"/>
              </a:rPr>
              <a:t>meeting</a:t>
            </a:r>
            <a:endParaRPr sz="2900">
              <a:latin typeface="Arial"/>
              <a:cs typeface="Arial"/>
            </a:endParaRPr>
          </a:p>
          <a:p>
            <a:pPr marL="920750" lvl="1" indent="-451484">
              <a:lnSpc>
                <a:spcPts val="2915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160" dirty="0">
                <a:latin typeface="Arial"/>
                <a:cs typeface="Arial"/>
              </a:rPr>
              <a:t>Arrange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235" dirty="0">
                <a:latin typeface="Arial"/>
                <a:cs typeface="Arial"/>
              </a:rPr>
              <a:t>a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carpool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if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needed</a:t>
            </a:r>
            <a:endParaRPr sz="2900">
              <a:latin typeface="Arial"/>
              <a:cs typeface="Arial"/>
            </a:endParaRPr>
          </a:p>
          <a:p>
            <a:pPr marL="920750" lvl="1" indent="-451484">
              <a:lnSpc>
                <a:spcPts val="3130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225" dirty="0">
                <a:latin typeface="Arial"/>
                <a:cs typeface="Arial"/>
              </a:rPr>
              <a:t>The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“Welcome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80" dirty="0">
                <a:latin typeface="Arial"/>
                <a:cs typeface="Arial"/>
              </a:rPr>
              <a:t>Aboard”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165" dirty="0">
                <a:latin typeface="Arial"/>
                <a:cs typeface="Arial"/>
              </a:rPr>
              <a:t>package</a:t>
            </a:r>
            <a:endParaRPr sz="2900">
              <a:latin typeface="Arial"/>
              <a:cs typeface="Arial"/>
            </a:endParaRPr>
          </a:p>
          <a:p>
            <a:pPr marL="920750" lvl="1" indent="-451484">
              <a:lnSpc>
                <a:spcPts val="3130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dirty="0">
                <a:latin typeface="Arial"/>
                <a:cs typeface="Arial"/>
              </a:rPr>
              <a:t>The</a:t>
            </a:r>
            <a:r>
              <a:rPr sz="2900" spc="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“Welcome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80" dirty="0">
                <a:latin typeface="Arial"/>
                <a:cs typeface="Arial"/>
              </a:rPr>
              <a:t>Aboard”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email</a:t>
            </a:r>
            <a:endParaRPr sz="2900">
              <a:latin typeface="Arial"/>
              <a:cs typeface="Arial"/>
            </a:endParaRPr>
          </a:p>
          <a:p>
            <a:pPr marL="920750" lvl="1" indent="-451484">
              <a:lnSpc>
                <a:spcPts val="3304"/>
              </a:lnSpc>
              <a:buChar char="○"/>
              <a:tabLst>
                <a:tab pos="920750" algn="l"/>
                <a:tab pos="921385" algn="l"/>
              </a:tabLst>
            </a:pPr>
            <a:r>
              <a:rPr sz="2900" spc="-90" dirty="0">
                <a:latin typeface="Arial"/>
                <a:cs typeface="Arial"/>
              </a:rPr>
              <a:t>Introduce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their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210" dirty="0">
                <a:latin typeface="Arial"/>
                <a:cs typeface="Arial"/>
              </a:rPr>
              <a:t>spouses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to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Auxiliary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829" y="2274540"/>
            <a:ext cx="50476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Break</a:t>
            </a:r>
            <a:r>
              <a:rPr sz="4000" spc="-15" dirty="0"/>
              <a:t> </a:t>
            </a:r>
            <a:r>
              <a:rPr sz="4000" dirty="0"/>
              <a:t>for</a:t>
            </a:r>
            <a:r>
              <a:rPr sz="4000" spc="-15" dirty="0"/>
              <a:t> </a:t>
            </a:r>
            <a:r>
              <a:rPr sz="4000" dirty="0"/>
              <a:t>10</a:t>
            </a:r>
            <a:r>
              <a:rPr sz="4000" spc="-15" dirty="0"/>
              <a:t> </a:t>
            </a:r>
            <a:r>
              <a:rPr sz="4000" spc="-10" dirty="0"/>
              <a:t>minutes</a:t>
            </a: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962275" marR="5080" indent="-2950210">
              <a:lnSpc>
                <a:spcPts val="4320"/>
              </a:lnSpc>
              <a:spcBef>
                <a:spcPts val="645"/>
              </a:spcBef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how</a:t>
            </a:r>
            <a:r>
              <a:rPr spc="-20" dirty="0"/>
              <a:t> </a:t>
            </a:r>
            <a:r>
              <a:rPr dirty="0"/>
              <a:t>this</a:t>
            </a:r>
            <a:r>
              <a:rPr spc="-15" dirty="0"/>
              <a:t> </a:t>
            </a:r>
            <a:r>
              <a:rPr spc="-10" dirty="0"/>
              <a:t>actually 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560" y="2854930"/>
            <a:ext cx="704532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635" algn="ctr">
              <a:lnSpc>
                <a:spcPts val="3240"/>
              </a:lnSpc>
              <a:spcBef>
                <a:spcPts val="505"/>
              </a:spcBef>
            </a:pPr>
            <a:r>
              <a:rPr sz="3000" b="1" spc="-20" dirty="0">
                <a:latin typeface="Arial"/>
                <a:cs typeface="Arial"/>
              </a:rPr>
              <a:t>You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have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heard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a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lot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today.</a:t>
            </a:r>
            <a:r>
              <a:rPr sz="3000" b="1" spc="-6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-25" dirty="0">
                <a:latin typeface="Arial"/>
                <a:cs typeface="Arial"/>
              </a:rPr>
              <a:t>is </a:t>
            </a:r>
            <a:r>
              <a:rPr sz="3000" b="1" dirty="0">
                <a:latin typeface="Arial"/>
                <a:cs typeface="Arial"/>
              </a:rPr>
              <a:t>something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new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learned?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What</a:t>
            </a:r>
            <a:r>
              <a:rPr sz="3000" b="1" spc="-25" dirty="0">
                <a:latin typeface="Arial"/>
                <a:cs typeface="Arial"/>
              </a:rPr>
              <a:t> is </a:t>
            </a:r>
            <a:r>
              <a:rPr sz="3000" b="1" dirty="0">
                <a:latin typeface="Arial"/>
                <a:cs typeface="Arial"/>
              </a:rPr>
              <a:t>something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you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do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when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recruiting</a:t>
            </a:r>
            <a:r>
              <a:rPr sz="3000" b="1" spc="-25" dirty="0">
                <a:latin typeface="Arial"/>
                <a:cs typeface="Arial"/>
              </a:rPr>
              <a:t> </a:t>
            </a:r>
            <a:r>
              <a:rPr sz="3000" b="1" spc="-20" dirty="0">
                <a:latin typeface="Arial"/>
                <a:cs typeface="Arial"/>
              </a:rPr>
              <a:t>that </a:t>
            </a:r>
            <a:r>
              <a:rPr sz="3000" b="1" dirty="0">
                <a:latin typeface="Arial"/>
                <a:cs typeface="Arial"/>
              </a:rPr>
              <a:t>helps</a:t>
            </a:r>
            <a:r>
              <a:rPr sz="3000" b="1" spc="-3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get</a:t>
            </a:r>
            <a:r>
              <a:rPr sz="3000" b="1" spc="-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new</a:t>
            </a:r>
            <a:r>
              <a:rPr sz="3000" b="1" spc="-15" dirty="0">
                <a:latin typeface="Arial"/>
                <a:cs typeface="Arial"/>
              </a:rPr>
              <a:t> </a:t>
            </a:r>
            <a:r>
              <a:rPr sz="3000" b="1" spc="-10" dirty="0">
                <a:latin typeface="Arial"/>
                <a:cs typeface="Arial"/>
              </a:rPr>
              <a:t>members?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197" y="2260723"/>
            <a:ext cx="5187315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085850" marR="5080" indent="-1073785">
              <a:lnSpc>
                <a:spcPts val="5180"/>
              </a:lnSpc>
              <a:spcBef>
                <a:spcPts val="755"/>
              </a:spcBef>
            </a:pPr>
            <a:r>
              <a:rPr sz="4800" spc="-285" dirty="0"/>
              <a:t>Additional</a:t>
            </a:r>
            <a:r>
              <a:rPr sz="4800" spc="-225" dirty="0"/>
              <a:t> </a:t>
            </a:r>
            <a:r>
              <a:rPr sz="4800" spc="-940" dirty="0"/>
              <a:t>T</a:t>
            </a:r>
            <a:r>
              <a:rPr sz="4800" spc="-434" dirty="0"/>
              <a:t>ool</a:t>
            </a:r>
            <a:r>
              <a:rPr sz="4800" spc="-425" dirty="0"/>
              <a:t>s</a:t>
            </a:r>
            <a:r>
              <a:rPr sz="4800" spc="-225" dirty="0"/>
              <a:t> </a:t>
            </a:r>
            <a:r>
              <a:rPr sz="4800" spc="-375" dirty="0"/>
              <a:t>and </a:t>
            </a:r>
            <a:r>
              <a:rPr sz="4800" spc="-275" dirty="0"/>
              <a:t>Information</a:t>
            </a:r>
            <a:endParaRPr sz="4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697470" cy="3147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6409" marR="83185" indent="-474345">
              <a:lnSpc>
                <a:spcPts val="3460"/>
              </a:lnSpc>
              <a:spcBef>
                <a:spcPts val="53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250" dirty="0">
                <a:latin typeface="Arial"/>
                <a:cs typeface="Arial"/>
              </a:rPr>
              <a:t>The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QM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Tools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(Online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Membership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System, </a:t>
            </a:r>
            <a:r>
              <a:rPr sz="3200" spc="-280" dirty="0">
                <a:latin typeface="Arial"/>
                <a:cs typeface="Arial"/>
              </a:rPr>
              <a:t>OMS)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Information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254" dirty="0">
                <a:latin typeface="Arial"/>
                <a:cs typeface="Arial"/>
              </a:rPr>
              <a:t>Your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Post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QM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pull</a:t>
            </a:r>
            <a:r>
              <a:rPr sz="3200" spc="-150" dirty="0">
                <a:latin typeface="Arial"/>
                <a:cs typeface="Arial"/>
              </a:rPr>
              <a:t> unpaids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those</a:t>
            </a:r>
            <a:endParaRPr sz="3200">
              <a:latin typeface="Arial"/>
              <a:cs typeface="Arial"/>
            </a:endParaRPr>
          </a:p>
          <a:p>
            <a:pPr marL="943610">
              <a:lnSpc>
                <a:spcPts val="3454"/>
              </a:lnSpc>
            </a:pPr>
            <a:r>
              <a:rPr sz="3200" spc="-185" dirty="0">
                <a:latin typeface="Arial"/>
                <a:cs typeface="Arial"/>
              </a:rPr>
              <a:t>soon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expire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your</a:t>
            </a:r>
            <a:r>
              <a:rPr sz="3200" spc="-15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own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Post</a:t>
            </a:r>
            <a:endParaRPr sz="3200">
              <a:latin typeface="Arial"/>
              <a:cs typeface="Arial"/>
            </a:endParaRPr>
          </a:p>
          <a:p>
            <a:pPr marL="943610" marR="473075" lvl="1" indent="-474345">
              <a:lnSpc>
                <a:spcPts val="3460"/>
              </a:lnSpc>
              <a:spcBef>
                <a:spcPts val="24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175" dirty="0">
                <a:latin typeface="Arial"/>
                <a:cs typeface="Arial"/>
              </a:rPr>
              <a:t>Host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a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small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group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at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the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Post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and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call </a:t>
            </a:r>
            <a:r>
              <a:rPr sz="3200" spc="-25" dirty="0">
                <a:latin typeface="Arial"/>
                <a:cs typeface="Arial"/>
              </a:rPr>
              <a:t>members</a:t>
            </a:r>
            <a:endParaRPr sz="3200">
              <a:latin typeface="Arial"/>
              <a:cs typeface="Arial"/>
            </a:endParaRPr>
          </a:p>
          <a:p>
            <a:pPr marL="1400810" lvl="2" indent="-474345">
              <a:lnSpc>
                <a:spcPts val="3400"/>
              </a:lnSpc>
              <a:buChar char="■"/>
              <a:tabLst>
                <a:tab pos="1400810" algn="l"/>
                <a:tab pos="1401445" algn="l"/>
              </a:tabLst>
            </a:pPr>
            <a:r>
              <a:rPr sz="3200" dirty="0">
                <a:latin typeface="Arial"/>
                <a:cs typeface="Arial"/>
              </a:rPr>
              <a:t>It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works!!!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867" y="1015056"/>
            <a:ext cx="7701915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09" indent="-474345">
              <a:lnSpc>
                <a:spcPts val="3650"/>
              </a:lnSpc>
              <a:spcBef>
                <a:spcPts val="100"/>
              </a:spcBef>
              <a:buChar char="●"/>
              <a:tabLst>
                <a:tab pos="486409" algn="l"/>
                <a:tab pos="487045" algn="l"/>
              </a:tabLst>
            </a:pPr>
            <a:r>
              <a:rPr sz="3200" spc="-105" dirty="0">
                <a:latin typeface="Arial"/>
                <a:cs typeface="Arial"/>
              </a:rPr>
              <a:t>Other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ways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State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340" dirty="0">
                <a:latin typeface="Arial"/>
                <a:cs typeface="Arial"/>
              </a:rPr>
              <a:t>HQ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can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35" dirty="0">
                <a:latin typeface="Arial"/>
                <a:cs typeface="Arial"/>
              </a:rPr>
              <a:t>use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IT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help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you:</a:t>
            </a:r>
            <a:endParaRPr sz="3200">
              <a:latin typeface="Arial"/>
              <a:cs typeface="Arial"/>
            </a:endParaRPr>
          </a:p>
          <a:p>
            <a:pPr marL="943610" marR="539115" lvl="1" indent="-474345">
              <a:lnSpc>
                <a:spcPts val="3460"/>
              </a:lnSpc>
              <a:spcBef>
                <a:spcPts val="240"/>
              </a:spcBef>
              <a:buChar char="○"/>
              <a:tabLst>
                <a:tab pos="943610" algn="l"/>
                <a:tab pos="944244" algn="l"/>
              </a:tabLst>
            </a:pPr>
            <a:r>
              <a:rPr sz="3200" spc="-560" dirty="0">
                <a:latin typeface="Arial"/>
                <a:cs typeface="Arial"/>
              </a:rPr>
              <a:t>EXCEL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80" dirty="0">
                <a:latin typeface="Arial"/>
                <a:cs typeface="Arial"/>
              </a:rPr>
              <a:t>spreadsheets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by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zip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code,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post, </a:t>
            </a:r>
            <a:r>
              <a:rPr sz="3200" spc="-20" dirty="0"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  <a:p>
            <a:pPr marL="943610" lvl="1" indent="-474345">
              <a:lnSpc>
                <a:spcPts val="3210"/>
              </a:lnSpc>
              <a:buChar char="○"/>
              <a:tabLst>
                <a:tab pos="943610" algn="l"/>
                <a:tab pos="944244" algn="l"/>
              </a:tabLst>
            </a:pPr>
            <a:r>
              <a:rPr sz="3200" spc="-175" dirty="0">
                <a:latin typeface="Arial"/>
                <a:cs typeface="Arial"/>
              </a:rPr>
              <a:t>State-</a:t>
            </a:r>
            <a:r>
              <a:rPr sz="3200" spc="-100" dirty="0">
                <a:latin typeface="Arial"/>
                <a:cs typeface="Arial"/>
              </a:rPr>
              <a:t>wide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email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blasts</a:t>
            </a:r>
            <a:endParaRPr sz="3200">
              <a:latin typeface="Arial"/>
              <a:cs typeface="Arial"/>
            </a:endParaRPr>
          </a:p>
          <a:p>
            <a:pPr marL="943610" marR="827405" lvl="1" indent="-459105">
              <a:lnSpc>
                <a:spcPts val="3460"/>
              </a:lnSpc>
              <a:spcBef>
                <a:spcPts val="240"/>
              </a:spcBef>
              <a:buSzPct val="93750"/>
              <a:buChar char="○"/>
              <a:tabLst>
                <a:tab pos="943610" algn="l"/>
                <a:tab pos="944244" algn="l"/>
              </a:tabLst>
            </a:pPr>
            <a:r>
              <a:rPr sz="3200" spc="-170" dirty="0">
                <a:latin typeface="Arial"/>
                <a:cs typeface="Arial"/>
              </a:rPr>
              <a:t>At-</a:t>
            </a:r>
            <a:r>
              <a:rPr sz="3200" spc="-235" dirty="0">
                <a:latin typeface="Arial"/>
                <a:cs typeface="Arial"/>
              </a:rPr>
              <a:t>Large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members: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former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(expired) </a:t>
            </a:r>
            <a:r>
              <a:rPr sz="3200" spc="-25" dirty="0">
                <a:latin typeface="Arial"/>
                <a:cs typeface="Arial"/>
              </a:rPr>
              <a:t>members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20" dirty="0"/>
              <a:t> </a:t>
            </a:r>
            <a:r>
              <a:rPr dirty="0"/>
              <a:t>Core</a:t>
            </a:r>
            <a:r>
              <a:rPr spc="-15" dirty="0"/>
              <a:t> </a:t>
            </a:r>
            <a:r>
              <a:rPr spc="-20" dirty="0"/>
              <a:t>Values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369" y="969794"/>
            <a:ext cx="6249035" cy="364045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82880" indent="-122555">
              <a:lnSpc>
                <a:spcPct val="100000"/>
              </a:lnSpc>
              <a:spcBef>
                <a:spcPts val="535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75" dirty="0">
                <a:latin typeface="Arial"/>
                <a:cs typeface="Arial"/>
              </a:rPr>
              <a:t>Always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put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interests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35" dirty="0">
                <a:latin typeface="Arial"/>
                <a:cs typeface="Arial"/>
              </a:rPr>
              <a:t> members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first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60" dirty="0">
                <a:latin typeface="Arial"/>
                <a:cs typeface="Arial"/>
              </a:rPr>
              <a:t>Treat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donors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4" dirty="0">
                <a:latin typeface="Arial"/>
                <a:cs typeface="Arial"/>
              </a:rPr>
              <a:t>as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partners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in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cause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10" dirty="0">
                <a:latin typeface="Arial"/>
                <a:cs typeface="Arial"/>
              </a:rPr>
              <a:t>Promote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patriotism</a:t>
            </a:r>
            <a:endParaRPr sz="2600">
              <a:latin typeface="Arial"/>
              <a:cs typeface="Arial"/>
            </a:endParaRPr>
          </a:p>
          <a:p>
            <a:pPr marL="182880" indent="-12255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05" dirty="0">
                <a:latin typeface="Arial"/>
                <a:cs typeface="Arial"/>
              </a:rPr>
              <a:t>Honor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military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service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9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85" dirty="0">
                <a:latin typeface="Arial"/>
                <a:cs typeface="Arial"/>
              </a:rPr>
              <a:t>Ensure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care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veterans</a:t>
            </a:r>
            <a:r>
              <a:rPr sz="2600" spc="-135" dirty="0">
                <a:latin typeface="Arial"/>
                <a:cs typeface="Arial"/>
              </a:rPr>
              <a:t> and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their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families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200" dirty="0">
                <a:latin typeface="Arial"/>
                <a:cs typeface="Arial"/>
              </a:rPr>
              <a:t>Serve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our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communities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40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10" dirty="0">
                <a:latin typeface="Arial"/>
                <a:cs typeface="Arial"/>
              </a:rPr>
              <a:t>Promote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positive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image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veterans</a:t>
            </a:r>
            <a:endParaRPr sz="26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434"/>
              </a:spcBef>
              <a:buSzPct val="96153"/>
              <a:buChar char="•"/>
              <a:tabLst>
                <a:tab pos="183515" algn="l"/>
              </a:tabLst>
            </a:pPr>
            <a:r>
              <a:rPr sz="2600" spc="-190" dirty="0">
                <a:latin typeface="Arial"/>
                <a:cs typeface="Arial"/>
              </a:rPr>
              <a:t>Respect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the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diversity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spc="-100" dirty="0">
                <a:latin typeface="Arial"/>
                <a:cs typeface="Arial"/>
              </a:rPr>
              <a:t>veteran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opinions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5521" y="1021965"/>
            <a:ext cx="7273925" cy="3524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indent="-443865">
              <a:lnSpc>
                <a:spcPts val="3190"/>
              </a:lnSpc>
              <a:spcBef>
                <a:spcPts val="1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dirty="0">
                <a:latin typeface="Arial"/>
                <a:cs typeface="Arial"/>
              </a:rPr>
              <a:t>Advertising/PR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items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free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25" dirty="0">
                <a:latin typeface="Arial"/>
                <a:cs typeface="Arial"/>
              </a:rPr>
              <a:t> you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Print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ads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Radio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commercials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spc="-10" dirty="0">
                <a:latin typeface="Arial"/>
                <a:cs typeface="Arial"/>
              </a:rPr>
              <a:t>Videos</a:t>
            </a:r>
            <a:endParaRPr sz="2800">
              <a:latin typeface="Arial"/>
              <a:cs typeface="Arial"/>
            </a:endParaRPr>
          </a:p>
          <a:p>
            <a:pPr marL="913130" lvl="1" indent="-443865">
              <a:lnSpc>
                <a:spcPts val="3025"/>
              </a:lnSpc>
              <a:buChar char="○"/>
              <a:tabLst>
                <a:tab pos="913130" algn="l"/>
                <a:tab pos="913765" algn="l"/>
              </a:tabLst>
            </a:pPr>
            <a:r>
              <a:rPr sz="2800" dirty="0">
                <a:latin typeface="Arial"/>
                <a:cs typeface="Arial"/>
              </a:rPr>
              <a:t>“Ad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Slicks”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print</a:t>
            </a:r>
            <a:endParaRPr sz="2800">
              <a:latin typeface="Arial"/>
              <a:cs typeface="Arial"/>
            </a:endParaRPr>
          </a:p>
          <a:p>
            <a:pPr marL="1370330" marR="5080" lvl="2" indent="-443865">
              <a:lnSpc>
                <a:spcPts val="3020"/>
              </a:lnSpc>
              <a:spcBef>
                <a:spcPts val="215"/>
              </a:spcBef>
              <a:buClr>
                <a:srgbClr val="000000"/>
              </a:buClr>
              <a:buChar char="■"/>
              <a:tabLst>
                <a:tab pos="1370330" algn="l"/>
                <a:tab pos="1370965" algn="l"/>
              </a:tabLst>
            </a:pPr>
            <a:r>
              <a:rPr sz="2800" u="heavy" spc="-1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www.vfw.org</a:t>
            </a:r>
            <a:r>
              <a:rPr sz="2800" spc="-95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(Department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resources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---</a:t>
            </a:r>
            <a:r>
              <a:rPr sz="2800" spc="-50" dirty="0">
                <a:latin typeface="Arial"/>
                <a:cs typeface="Arial"/>
              </a:rPr>
              <a:t>&gt; </a:t>
            </a:r>
            <a:r>
              <a:rPr sz="2800" spc="-60" dirty="0">
                <a:latin typeface="Arial"/>
                <a:cs typeface="Arial"/>
              </a:rPr>
              <a:t>promotional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tools)</a:t>
            </a:r>
            <a:endParaRPr sz="2800">
              <a:latin typeface="Arial"/>
              <a:cs typeface="Arial"/>
            </a:endParaRPr>
          </a:p>
          <a:p>
            <a:pPr marL="1370330" marR="645795" lvl="2" indent="-443865">
              <a:lnSpc>
                <a:spcPts val="3020"/>
              </a:lnSpc>
              <a:spcBef>
                <a:spcPts val="10"/>
              </a:spcBef>
              <a:buChar char="■"/>
              <a:tabLst>
                <a:tab pos="1370330" algn="l"/>
                <a:tab pos="1370965" algn="l"/>
              </a:tabLst>
            </a:pPr>
            <a:r>
              <a:rPr sz="2800" spc="-195" dirty="0">
                <a:latin typeface="Arial"/>
                <a:cs typeface="Arial"/>
              </a:rPr>
              <a:t>Local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news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and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radio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may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run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ads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85" dirty="0">
                <a:latin typeface="Arial"/>
                <a:cs typeface="Arial"/>
              </a:rPr>
              <a:t>interviews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free,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some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charge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668" y="908272"/>
            <a:ext cx="8566150" cy="3561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0" indent="-489584">
              <a:lnSpc>
                <a:spcPct val="100000"/>
              </a:lnSpc>
              <a:spcBef>
                <a:spcPts val="100"/>
              </a:spcBef>
              <a:buChar char="●"/>
              <a:tabLst>
                <a:tab pos="501650" algn="l"/>
                <a:tab pos="502284" algn="l"/>
              </a:tabLst>
            </a:pP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14" dirty="0">
                <a:latin typeface="Arial"/>
                <a:cs typeface="Arial"/>
              </a:rPr>
              <a:t>Monday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Webinars</a:t>
            </a:r>
            <a:endParaRPr sz="2900">
              <a:latin typeface="Arial"/>
              <a:cs typeface="Arial"/>
            </a:endParaRPr>
          </a:p>
          <a:p>
            <a:pPr marL="95885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65" dirty="0">
                <a:latin typeface="Arial"/>
                <a:cs typeface="Arial"/>
              </a:rPr>
              <a:t>Hosted</a:t>
            </a:r>
            <a:r>
              <a:rPr sz="2900" spc="-135" dirty="0">
                <a:latin typeface="Arial"/>
                <a:cs typeface="Arial"/>
              </a:rPr>
              <a:t> by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National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315" dirty="0">
                <a:latin typeface="Arial"/>
                <a:cs typeface="Arial"/>
              </a:rPr>
              <a:t>HQs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Department</a:t>
            </a:r>
            <a:endParaRPr sz="2900">
              <a:latin typeface="Arial"/>
              <a:cs typeface="Arial"/>
            </a:endParaRPr>
          </a:p>
          <a:p>
            <a:pPr marL="95885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50" dirty="0">
                <a:latin typeface="Arial"/>
                <a:cs typeface="Arial"/>
              </a:rPr>
              <a:t>Held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95" dirty="0">
                <a:latin typeface="Arial"/>
                <a:cs typeface="Arial"/>
              </a:rPr>
              <a:t>each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month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live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30" dirty="0">
                <a:latin typeface="Arial"/>
                <a:cs typeface="Arial"/>
              </a:rPr>
              <a:t>via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Zoom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Meeting</a:t>
            </a:r>
            <a:endParaRPr sz="2900">
              <a:latin typeface="Arial"/>
              <a:cs typeface="Arial"/>
            </a:endParaRPr>
          </a:p>
          <a:p>
            <a:pPr marL="1416050" marR="5080" lvl="2" indent="-451484">
              <a:lnSpc>
                <a:spcPct val="100000"/>
              </a:lnSpc>
              <a:buChar char="■"/>
              <a:tabLst>
                <a:tab pos="1416050" algn="l"/>
                <a:tab pos="1416685" algn="l"/>
              </a:tabLst>
            </a:pPr>
            <a:r>
              <a:rPr sz="2900" spc="-170" dirty="0">
                <a:latin typeface="Arial"/>
                <a:cs typeface="Arial"/>
              </a:rPr>
              <a:t>Get</a:t>
            </a:r>
            <a:r>
              <a:rPr sz="2900" spc="-14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Zoom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link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35" dirty="0">
                <a:latin typeface="Arial"/>
                <a:cs typeface="Arial"/>
              </a:rPr>
              <a:t>from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u="heavy" spc="-3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OMS</a:t>
            </a:r>
            <a:r>
              <a:rPr sz="29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9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Notification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spc="-90" dirty="0">
                <a:latin typeface="Arial"/>
                <a:cs typeface="Arial"/>
              </a:rPr>
              <a:t>(your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0" dirty="0">
                <a:latin typeface="Arial"/>
                <a:cs typeface="Arial"/>
              </a:rPr>
              <a:t>Post </a:t>
            </a:r>
            <a:r>
              <a:rPr sz="2900" spc="-150" dirty="0">
                <a:latin typeface="Arial"/>
                <a:cs typeface="Arial"/>
              </a:rPr>
              <a:t>QM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0" dirty="0">
                <a:latin typeface="Arial"/>
                <a:cs typeface="Arial"/>
              </a:rPr>
              <a:t>can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95" dirty="0">
                <a:latin typeface="Arial"/>
                <a:cs typeface="Arial"/>
              </a:rPr>
              <a:t>help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with</a:t>
            </a:r>
            <a:r>
              <a:rPr sz="2900" spc="-13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this)</a:t>
            </a:r>
            <a:endParaRPr sz="2900">
              <a:latin typeface="Arial"/>
              <a:cs typeface="Arial"/>
            </a:endParaRPr>
          </a:p>
          <a:p>
            <a:pPr marL="958850" marR="86360" lvl="1" indent="-451484">
              <a:lnSpc>
                <a:spcPct val="100000"/>
              </a:lnSpc>
              <a:buChar char="○"/>
              <a:tabLst>
                <a:tab pos="958850" algn="l"/>
                <a:tab pos="959485" algn="l"/>
              </a:tabLst>
            </a:pPr>
            <a:r>
              <a:rPr sz="2900" spc="-150" dirty="0">
                <a:latin typeface="Arial"/>
                <a:cs typeface="Arial"/>
              </a:rPr>
              <a:t>Webinars</a:t>
            </a:r>
            <a:r>
              <a:rPr sz="2900" spc="-140" dirty="0">
                <a:latin typeface="Arial"/>
                <a:cs typeface="Arial"/>
              </a:rPr>
              <a:t> are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20" dirty="0">
                <a:latin typeface="Arial"/>
                <a:cs typeface="Arial"/>
              </a:rPr>
              <a:t>recorded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50" dirty="0">
                <a:latin typeface="Arial"/>
                <a:cs typeface="Arial"/>
              </a:rPr>
              <a:t>and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40" dirty="0">
                <a:latin typeface="Arial"/>
                <a:cs typeface="Arial"/>
              </a:rPr>
              <a:t>placed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05" dirty="0">
                <a:latin typeface="Arial"/>
                <a:cs typeface="Arial"/>
              </a:rPr>
              <a:t>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0" dirty="0">
                <a:latin typeface="Arial"/>
                <a:cs typeface="Arial"/>
              </a:rPr>
              <a:t>vfw.org </a:t>
            </a:r>
            <a:r>
              <a:rPr sz="2900" spc="-130" dirty="0">
                <a:latin typeface="Arial"/>
                <a:cs typeface="Arial"/>
              </a:rPr>
              <a:t>under,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25" dirty="0">
                <a:latin typeface="Arial"/>
                <a:cs typeface="Arial"/>
              </a:rPr>
              <a:t>Recruiting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&amp;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Retention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280" dirty="0">
                <a:latin typeface="Arial"/>
                <a:cs typeface="Arial"/>
              </a:rPr>
              <a:t>as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well </a:t>
            </a:r>
            <a:r>
              <a:rPr sz="2900" spc="-280" dirty="0">
                <a:latin typeface="Arial"/>
                <a:cs typeface="Arial"/>
              </a:rPr>
              <a:t>as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50" dirty="0">
                <a:latin typeface="Arial"/>
                <a:cs typeface="Arial"/>
              </a:rPr>
              <a:t>the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305" dirty="0">
                <a:latin typeface="Arial"/>
                <a:cs typeface="Arial"/>
              </a:rPr>
              <a:t>VFW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10" dirty="0">
                <a:latin typeface="Arial"/>
                <a:cs typeface="Arial"/>
              </a:rPr>
              <a:t>Membership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Facebook</a:t>
            </a:r>
            <a:r>
              <a:rPr sz="2900" spc="-13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page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615" y="250258"/>
            <a:ext cx="5838190" cy="458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Additional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Tools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(Cont.)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50">
              <a:latin typeface="Arial"/>
              <a:cs typeface="Arial"/>
            </a:endParaRPr>
          </a:p>
          <a:p>
            <a:pPr marL="214629" indent="-202565">
              <a:lnSpc>
                <a:spcPct val="100000"/>
              </a:lnSpc>
              <a:buChar char="•"/>
              <a:tabLst>
                <a:tab pos="215265" algn="l"/>
              </a:tabLst>
            </a:pPr>
            <a:r>
              <a:rPr sz="2400" spc="-100" dirty="0">
                <a:latin typeface="Arial"/>
                <a:cs typeface="Arial"/>
              </a:rPr>
              <a:t>Ordering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supplies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online</a:t>
            </a:r>
            <a:endParaRPr sz="2400">
              <a:latin typeface="Arial"/>
              <a:cs typeface="Arial"/>
            </a:endParaRPr>
          </a:p>
          <a:p>
            <a:pPr marL="842644" marR="2210435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215" dirty="0">
                <a:latin typeface="Arial"/>
                <a:cs typeface="Arial"/>
              </a:rPr>
              <a:t>Use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online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order </a:t>
            </a:r>
            <a:r>
              <a:rPr sz="2400" spc="-45" dirty="0">
                <a:latin typeface="Arial"/>
                <a:cs typeface="Arial"/>
              </a:rPr>
              <a:t>form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order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materials </a:t>
            </a:r>
            <a:r>
              <a:rPr sz="2400" spc="-75" dirty="0">
                <a:latin typeface="Arial"/>
                <a:cs typeface="Arial"/>
              </a:rPr>
              <a:t>found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vfw.org</a:t>
            </a:r>
            <a:endParaRPr sz="2400">
              <a:latin typeface="Arial"/>
              <a:cs typeface="Arial"/>
            </a:endParaRPr>
          </a:p>
          <a:p>
            <a:pPr marL="842644" marR="2002789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65" dirty="0">
                <a:latin typeface="Arial"/>
                <a:cs typeface="Arial"/>
              </a:rPr>
              <a:t>Most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items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free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from </a:t>
            </a:r>
            <a:r>
              <a:rPr sz="2400" spc="-80" dirty="0">
                <a:latin typeface="Arial"/>
                <a:cs typeface="Arial"/>
              </a:rPr>
              <a:t>National,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but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shipping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is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cost</a:t>
            </a:r>
            <a:endParaRPr sz="2400">
              <a:latin typeface="Arial"/>
              <a:cs typeface="Arial"/>
            </a:endParaRPr>
          </a:p>
          <a:p>
            <a:pPr marL="842644" marR="2089785" lvl="1" indent="-412115">
              <a:lnSpc>
                <a:spcPct val="100000"/>
              </a:lnSpc>
              <a:buChar char="○"/>
              <a:tabLst>
                <a:tab pos="842644" algn="l"/>
                <a:tab pos="843915" algn="l"/>
              </a:tabLst>
            </a:pPr>
            <a:r>
              <a:rPr sz="2400" spc="-229" dirty="0">
                <a:latin typeface="Arial"/>
                <a:cs typeface="Arial"/>
              </a:rPr>
              <a:t>A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kit,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carrying </a:t>
            </a:r>
            <a:r>
              <a:rPr sz="2400" spc="-145" dirty="0">
                <a:latin typeface="Arial"/>
                <a:cs typeface="Arial"/>
              </a:rPr>
              <a:t>bag,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option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buy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2690" y="961923"/>
            <a:ext cx="4701309" cy="418157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48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spc="-10" dirty="0"/>
              <a:t>Tools</a:t>
            </a:r>
            <a:r>
              <a:rPr spc="-6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Information</a:t>
            </a:r>
            <a:r>
              <a:rPr spc="-65" dirty="0"/>
              <a:t> </a:t>
            </a:r>
            <a:r>
              <a:rPr spc="-10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701" y="1194327"/>
            <a:ext cx="75812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70" dirty="0">
                <a:latin typeface="Arial"/>
                <a:cs typeface="Arial"/>
              </a:rPr>
              <a:t>New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10" dirty="0">
                <a:latin typeface="Arial"/>
                <a:cs typeface="Arial"/>
              </a:rPr>
              <a:t>Facebook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-280" dirty="0">
                <a:latin typeface="Arial"/>
                <a:cs typeface="Arial"/>
              </a:rPr>
              <a:t>Page: </a:t>
            </a:r>
            <a:r>
              <a:rPr sz="3000" u="heavy" spc="-1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https://www.facebook.com/VFWmembershipHQ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0388" y="2283423"/>
            <a:ext cx="4883785" cy="2472690"/>
            <a:chOff x="2130388" y="2283423"/>
            <a:chExt cx="4883785" cy="24726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9914" y="2292949"/>
              <a:ext cx="4864175" cy="24535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35151" y="2288186"/>
              <a:ext cx="4874260" cy="2463165"/>
            </a:xfrm>
            <a:custGeom>
              <a:avLst/>
              <a:gdLst/>
              <a:ahLst/>
              <a:cxnLst/>
              <a:rect l="l" t="t" r="r" b="b"/>
              <a:pathLst>
                <a:path w="4874259" h="2463165">
                  <a:moveTo>
                    <a:pt x="0" y="0"/>
                  </a:moveTo>
                  <a:lnTo>
                    <a:pt x="4873700" y="0"/>
                  </a:lnTo>
                  <a:lnTo>
                    <a:pt x="4873700" y="2463050"/>
                  </a:lnTo>
                  <a:lnTo>
                    <a:pt x="0" y="24630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991B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6299" y="2578183"/>
            <a:ext cx="5685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0" dirty="0"/>
              <a:t>Setting</a:t>
            </a:r>
            <a:r>
              <a:rPr sz="3000" spc="-140" dirty="0"/>
              <a:t> </a:t>
            </a:r>
            <a:r>
              <a:rPr sz="3000" spc="-300" dirty="0"/>
              <a:t>Goals</a:t>
            </a:r>
            <a:r>
              <a:rPr sz="3000" spc="-135" dirty="0"/>
              <a:t> </a:t>
            </a:r>
            <a:r>
              <a:rPr sz="3000" spc="-225" dirty="0"/>
              <a:t>and</a:t>
            </a:r>
            <a:r>
              <a:rPr sz="3000" spc="-140" dirty="0"/>
              <a:t> </a:t>
            </a:r>
            <a:r>
              <a:rPr sz="3000" spc="-260" dirty="0"/>
              <a:t>Achieving</a:t>
            </a:r>
            <a:r>
              <a:rPr sz="3000" spc="-135" dirty="0"/>
              <a:t> </a:t>
            </a:r>
            <a:r>
              <a:rPr sz="3000" spc="-420" dirty="0"/>
              <a:t>Success</a:t>
            </a:r>
            <a:endParaRPr sz="3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477807" y="1237064"/>
            <a:ext cx="722503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9105">
              <a:lnSpc>
                <a:spcPct val="100000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95" dirty="0">
                <a:latin typeface="Arial"/>
                <a:cs typeface="Arial"/>
              </a:rPr>
              <a:t>All-</a:t>
            </a:r>
            <a:r>
              <a:rPr sz="3000" spc="-145" dirty="0">
                <a:latin typeface="Arial"/>
                <a:cs typeface="Arial"/>
              </a:rPr>
              <a:t>American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155" dirty="0">
                <a:latin typeface="Arial"/>
                <a:cs typeface="Arial"/>
              </a:rPr>
              <a:t>and</a:t>
            </a:r>
            <a:r>
              <a:rPr sz="3000" spc="-130" dirty="0">
                <a:latin typeface="Arial"/>
                <a:cs typeface="Arial"/>
              </a:rPr>
              <a:t> All-</a:t>
            </a:r>
            <a:r>
              <a:rPr sz="3000" spc="-135" dirty="0">
                <a:latin typeface="Arial"/>
                <a:cs typeface="Arial"/>
              </a:rPr>
              <a:t>State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plans</a:t>
            </a:r>
            <a:r>
              <a:rPr sz="3000" spc="-135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as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guide</a:t>
            </a:r>
            <a:endParaRPr sz="3000">
              <a:latin typeface="Arial"/>
              <a:cs typeface="Arial"/>
            </a:endParaRPr>
          </a:p>
          <a:p>
            <a:pPr marL="928369" lvl="1" indent="-459105">
              <a:lnSpc>
                <a:spcPct val="100000"/>
              </a:lnSpc>
              <a:buChar char="○"/>
              <a:tabLst>
                <a:tab pos="928369" algn="l"/>
                <a:tab pos="929005" algn="l"/>
              </a:tabLst>
            </a:pPr>
            <a:r>
              <a:rPr sz="3000" spc="-320" dirty="0">
                <a:latin typeface="Arial"/>
                <a:cs typeface="Arial"/>
              </a:rPr>
              <a:t>Can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help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40" dirty="0">
                <a:latin typeface="Arial"/>
                <a:cs typeface="Arial"/>
              </a:rPr>
              <a:t>a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20" dirty="0">
                <a:latin typeface="Arial"/>
                <a:cs typeface="Arial"/>
              </a:rPr>
              <a:t>Post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achieve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110" dirty="0">
                <a:latin typeface="Arial"/>
                <a:cs typeface="Arial"/>
              </a:rPr>
              <a:t>great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70" dirty="0">
                <a:latin typeface="Arial"/>
                <a:cs typeface="Arial"/>
              </a:rPr>
              <a:t>success</a:t>
            </a:r>
            <a:endParaRPr sz="3000">
              <a:latin typeface="Arial"/>
              <a:cs typeface="Arial"/>
            </a:endParaRPr>
          </a:p>
          <a:p>
            <a:pPr marL="928369" marR="5080" lvl="1" indent="-459105">
              <a:lnSpc>
                <a:spcPct val="100000"/>
              </a:lnSpc>
              <a:buChar char="○"/>
              <a:tabLst>
                <a:tab pos="928369" algn="l"/>
                <a:tab pos="929005" algn="l"/>
              </a:tabLst>
            </a:pPr>
            <a:r>
              <a:rPr sz="3000" spc="-240" dirty="0">
                <a:latin typeface="Arial"/>
                <a:cs typeface="Arial"/>
              </a:rPr>
              <a:t>We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95" dirty="0">
                <a:latin typeface="Arial"/>
                <a:cs typeface="Arial"/>
              </a:rPr>
              <a:t>have</a:t>
            </a:r>
            <a:r>
              <a:rPr sz="3000" spc="-114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checklists</a:t>
            </a:r>
            <a:r>
              <a:rPr sz="3000" spc="-120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on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u="heavy" spc="-12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www.vfwva.org</a:t>
            </a:r>
            <a:r>
              <a:rPr sz="3000" spc="-9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3000" spc="-25" dirty="0">
                <a:latin typeface="Arial"/>
                <a:cs typeface="Arial"/>
              </a:rPr>
              <a:t>to </a:t>
            </a:r>
            <a:r>
              <a:rPr sz="3000" spc="-204" dirty="0">
                <a:latin typeface="Arial"/>
                <a:cs typeface="Arial"/>
              </a:rPr>
              <a:t>make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90" dirty="0">
                <a:latin typeface="Arial"/>
                <a:cs typeface="Arial"/>
              </a:rPr>
              <a:t>it</a:t>
            </a:r>
            <a:r>
              <a:rPr sz="3000" spc="-15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easier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523832" y="1240111"/>
            <a:ext cx="774763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75" dirty="0">
                <a:latin typeface="Arial"/>
                <a:cs typeface="Arial"/>
              </a:rPr>
              <a:t>All-</a:t>
            </a:r>
            <a:r>
              <a:rPr sz="2400" spc="-10" dirty="0">
                <a:latin typeface="Arial"/>
                <a:cs typeface="Arial"/>
              </a:rPr>
              <a:t>American</a:t>
            </a:r>
            <a:endParaRPr sz="2400" dirty="0">
              <a:latin typeface="Arial"/>
              <a:cs typeface="Arial"/>
            </a:endParaRPr>
          </a:p>
          <a:p>
            <a:pPr marL="882015" lvl="1" indent="-412750">
              <a:lnSpc>
                <a:spcPct val="100000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140" dirty="0">
                <a:latin typeface="Arial"/>
                <a:cs typeface="Arial"/>
              </a:rPr>
              <a:t>There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are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several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parts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plan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related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recruiting.</a:t>
            </a:r>
            <a:endParaRPr sz="2400" dirty="0">
              <a:latin typeface="Arial"/>
              <a:cs typeface="Arial"/>
            </a:endParaRPr>
          </a:p>
          <a:p>
            <a:pPr marL="882015" marR="929640" lvl="1" indent="-412750">
              <a:lnSpc>
                <a:spcPct val="100000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135" dirty="0">
                <a:latin typeface="Arial"/>
                <a:cs typeface="Arial"/>
              </a:rPr>
              <a:t>Doing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things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through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year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0" dirty="0">
                <a:latin typeface="Arial"/>
                <a:cs typeface="Arial"/>
              </a:rPr>
              <a:t>makes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70" dirty="0">
                <a:latin typeface="Arial"/>
                <a:cs typeface="Arial"/>
              </a:rPr>
              <a:t>it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easier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spc="-30" dirty="0">
                <a:latin typeface="Arial"/>
                <a:cs typeface="Arial"/>
              </a:rPr>
              <a:t>accomplish.</a:t>
            </a:r>
            <a:endParaRPr sz="2400" dirty="0">
              <a:latin typeface="Arial"/>
              <a:cs typeface="Arial"/>
            </a:endParaRP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lang="en-US" sz="2400" b="1" spc="-21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%</a:t>
            </a:r>
            <a:r>
              <a:rPr sz="2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2400" b="1" spc="-114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39215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sz="2400" spc="-110" dirty="0">
                <a:latin typeface="Arial"/>
                <a:cs typeface="Arial"/>
              </a:rPr>
              <a:t>plus </a:t>
            </a:r>
            <a:r>
              <a:rPr lang="en-US" sz="2400" spc="-110" dirty="0">
                <a:latin typeface="Arial"/>
                <a:cs typeface="Arial"/>
              </a:rPr>
              <a:t>5 new or reinstated members.</a:t>
            </a:r>
            <a:r>
              <a:rPr lang="en-US" sz="2400" b="1" u="sng" spc="-13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2400" b="1" u="sng" spc="-114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u="sng" spc="-10" dirty="0">
                <a:solidFill>
                  <a:schemeClr val="tx1"/>
                </a:solidFill>
                <a:latin typeface="Arial"/>
                <a:cs typeface="Arial"/>
              </a:rPr>
              <a:t>member must be New.</a:t>
            </a:r>
            <a:endParaRPr sz="2400" b="1" u="sng" dirty="0">
              <a:solidFill>
                <a:schemeClr val="tx1"/>
              </a:solidFill>
              <a:latin typeface="Arial"/>
              <a:cs typeface="Arial"/>
            </a:endParaRPr>
          </a:p>
          <a:p>
            <a:pPr marL="1339215" marR="768350" lvl="2" indent="-412750">
              <a:lnSpc>
                <a:spcPct val="100000"/>
              </a:lnSpc>
              <a:buChar char="■"/>
              <a:tabLst>
                <a:tab pos="1339215" algn="l"/>
                <a:tab pos="1339850" algn="l"/>
              </a:tabLst>
            </a:pPr>
            <a:r>
              <a:rPr sz="2400" spc="-125" dirty="0">
                <a:latin typeface="Arial"/>
                <a:cs typeface="Arial"/>
              </a:rPr>
              <a:t>Conduct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b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TWO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events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report </a:t>
            </a:r>
            <a:r>
              <a:rPr sz="2400" spc="-60" dirty="0">
                <a:latin typeface="Arial"/>
                <a:cs typeface="Arial"/>
              </a:rPr>
              <a:t>through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All-</a:t>
            </a:r>
            <a:r>
              <a:rPr sz="2400" spc="-114" dirty="0">
                <a:latin typeface="Arial"/>
                <a:cs typeface="Arial"/>
              </a:rPr>
              <a:t>American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Dashboard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350" y="1718143"/>
            <a:ext cx="788035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b="1" spc="-85" dirty="0">
                <a:latin typeface="Arial"/>
                <a:cs typeface="Arial"/>
              </a:rPr>
              <a:t>Major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changes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5" dirty="0">
                <a:latin typeface="Arial"/>
                <a:cs typeface="Arial"/>
              </a:rPr>
              <a:t>happen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every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year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for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both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All-</a:t>
            </a:r>
            <a:r>
              <a:rPr sz="2400" b="1" spc="-190" dirty="0">
                <a:latin typeface="Arial"/>
                <a:cs typeface="Arial"/>
              </a:rPr>
              <a:t>American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and </a:t>
            </a:r>
            <a:r>
              <a:rPr sz="2400" b="1" spc="-145" dirty="0">
                <a:latin typeface="Arial"/>
                <a:cs typeface="Arial"/>
              </a:rPr>
              <a:t>All-</a:t>
            </a:r>
            <a:r>
              <a:rPr sz="2400" b="1" spc="-170" dirty="0">
                <a:latin typeface="Arial"/>
                <a:cs typeface="Arial"/>
              </a:rPr>
              <a:t>State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plans.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245" dirty="0">
                <a:latin typeface="Arial"/>
                <a:cs typeface="Arial"/>
              </a:rPr>
              <a:t>This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29" dirty="0">
                <a:latin typeface="Arial"/>
                <a:cs typeface="Arial"/>
              </a:rPr>
              <a:t>course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35" dirty="0">
                <a:latin typeface="Arial"/>
                <a:cs typeface="Arial"/>
              </a:rPr>
              <a:t>does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not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cover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20" dirty="0">
                <a:latin typeface="Arial"/>
                <a:cs typeface="Arial"/>
              </a:rPr>
              <a:t>all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54" dirty="0">
                <a:latin typeface="Arial"/>
                <a:cs typeface="Arial"/>
              </a:rPr>
              <a:t>changes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and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you </a:t>
            </a:r>
            <a:r>
              <a:rPr sz="2400" b="1" spc="-95" dirty="0">
                <a:latin typeface="Arial"/>
                <a:cs typeface="Arial"/>
              </a:rPr>
              <a:t>will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70" dirty="0">
                <a:latin typeface="Arial"/>
                <a:cs typeface="Arial"/>
              </a:rPr>
              <a:t>get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65" dirty="0">
                <a:latin typeface="Arial"/>
                <a:cs typeface="Arial"/>
              </a:rPr>
              <a:t>more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information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85" dirty="0">
                <a:latin typeface="Arial"/>
                <a:cs typeface="Arial"/>
              </a:rPr>
              <a:t>your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160" dirty="0">
                <a:latin typeface="Arial"/>
                <a:cs typeface="Arial"/>
              </a:rPr>
              <a:t>annual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SOI.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320" dirty="0">
                <a:latin typeface="Arial"/>
                <a:cs typeface="Arial"/>
              </a:rPr>
              <a:t>You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10" dirty="0">
                <a:latin typeface="Arial"/>
                <a:cs typeface="Arial"/>
              </a:rPr>
              <a:t>should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read </a:t>
            </a:r>
            <a:r>
              <a:rPr sz="2400" b="1" spc="-140" dirty="0">
                <a:latin typeface="Arial"/>
                <a:cs typeface="Arial"/>
              </a:rPr>
              <a:t>both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plans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in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depth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90" dirty="0">
                <a:latin typeface="Arial"/>
                <a:cs typeface="Arial"/>
              </a:rPr>
              <a:t>to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learn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0" dirty="0">
                <a:latin typeface="Arial"/>
                <a:cs typeface="Arial"/>
              </a:rPr>
              <a:t>more.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The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204" dirty="0">
                <a:latin typeface="Arial"/>
                <a:cs typeface="Arial"/>
              </a:rPr>
              <a:t>plans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are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on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5" dirty="0">
                <a:latin typeface="Arial"/>
                <a:cs typeface="Arial"/>
              </a:rPr>
              <a:t>the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State </a:t>
            </a:r>
            <a:r>
              <a:rPr sz="2400" b="1" spc="-285" dirty="0">
                <a:latin typeface="Arial"/>
                <a:cs typeface="Arial"/>
              </a:rPr>
              <a:t>HQs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45" dirty="0">
                <a:latin typeface="Arial"/>
                <a:cs typeface="Arial"/>
              </a:rPr>
              <a:t>website,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  <a:hlinkClick r:id="rId2"/>
              </a:rPr>
              <a:t>www.vfwva.org.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25" y="390903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37" y="924019"/>
            <a:ext cx="8524240" cy="306768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1360"/>
              </a:spcBef>
              <a:buFont typeface="Arial"/>
              <a:buChar char="●"/>
              <a:tabLst>
                <a:tab pos="401955" algn="l"/>
                <a:tab pos="402590" algn="l"/>
              </a:tabLst>
            </a:pPr>
            <a:r>
              <a:rPr sz="2100" spc="-95" dirty="0">
                <a:latin typeface="Arial"/>
                <a:cs typeface="Arial"/>
              </a:rPr>
              <a:t>All-State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program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requirements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Virginia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point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one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direction</a:t>
            </a:r>
            <a:endParaRPr sz="2100">
              <a:latin typeface="Arial"/>
              <a:cs typeface="Arial"/>
            </a:endParaRPr>
          </a:p>
          <a:p>
            <a:pPr marL="270510">
              <a:lnSpc>
                <a:spcPct val="100000"/>
              </a:lnSpc>
              <a:spcBef>
                <a:spcPts val="1260"/>
              </a:spcBef>
            </a:pPr>
            <a:r>
              <a:rPr sz="21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Our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overall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goal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</a:t>
            </a:r>
            <a:r>
              <a:rPr sz="2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100" b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2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STRENGTHEN</a:t>
            </a:r>
            <a:r>
              <a:rPr sz="2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membership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program</a:t>
            </a:r>
            <a:r>
              <a:rPr sz="2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participation</a:t>
            </a:r>
            <a:endParaRPr sz="2100">
              <a:latin typeface="Arial"/>
              <a:cs typeface="Arial"/>
            </a:endParaRPr>
          </a:p>
          <a:p>
            <a:pPr marL="859155" lvl="1" indent="-367030">
              <a:lnSpc>
                <a:spcPct val="100000"/>
              </a:lnSpc>
              <a:spcBef>
                <a:spcPts val="1270"/>
              </a:spcBef>
              <a:buChar char="●"/>
              <a:tabLst>
                <a:tab pos="859155" algn="l"/>
                <a:tab pos="859790" algn="l"/>
              </a:tabLst>
            </a:pPr>
            <a:r>
              <a:rPr sz="1800" spc="-120" dirty="0">
                <a:latin typeface="Arial"/>
                <a:cs typeface="Arial"/>
              </a:rPr>
              <a:t>For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membership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means…</a:t>
            </a:r>
            <a:endParaRPr sz="180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</a:t>
            </a:r>
            <a:endParaRPr sz="180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annual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members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converting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be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</a:t>
            </a:r>
            <a:endParaRPr sz="180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90" dirty="0">
                <a:latin typeface="Arial"/>
                <a:cs typeface="Arial"/>
              </a:rPr>
              <a:t>Stronger</a:t>
            </a:r>
            <a:r>
              <a:rPr sz="1800" spc="-85" dirty="0">
                <a:latin typeface="Arial"/>
                <a:cs typeface="Arial"/>
              </a:rPr>
              <a:t> rates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annual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members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renewing</a:t>
            </a:r>
            <a:endParaRPr sz="1800">
              <a:latin typeface="Arial"/>
              <a:cs typeface="Arial"/>
            </a:endParaRPr>
          </a:p>
          <a:p>
            <a:pPr marL="1316355" lvl="2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1316355" algn="l"/>
                <a:tab pos="1316990" algn="l"/>
              </a:tabLst>
            </a:pPr>
            <a:r>
              <a:rPr sz="1800" spc="-45" dirty="0">
                <a:latin typeface="Arial"/>
                <a:cs typeface="Arial"/>
              </a:rPr>
              <a:t>More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legacy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lifetime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memberships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5" y="315001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3820" y="907763"/>
            <a:ext cx="7813675" cy="3272691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sz="2300" b="1" spc="-200" dirty="0">
                <a:latin typeface="Arial"/>
                <a:cs typeface="Arial"/>
              </a:rPr>
              <a:t>The</a:t>
            </a:r>
            <a:r>
              <a:rPr sz="2300" b="1" spc="-105" dirty="0">
                <a:latin typeface="Arial"/>
                <a:cs typeface="Arial"/>
              </a:rPr>
              <a:t> </a:t>
            </a:r>
            <a:r>
              <a:rPr sz="2300" b="1" spc="-204" dirty="0">
                <a:latin typeface="Arial"/>
                <a:cs typeface="Arial"/>
              </a:rPr>
              <a:t>benchmarks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20" dirty="0">
                <a:latin typeface="Arial"/>
                <a:cs typeface="Arial"/>
              </a:rPr>
              <a:t>for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40" dirty="0">
                <a:latin typeface="Arial"/>
                <a:cs typeface="Arial"/>
              </a:rPr>
              <a:t>statewide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80" dirty="0">
                <a:latin typeface="Arial"/>
                <a:cs typeface="Arial"/>
              </a:rPr>
              <a:t>membership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75" dirty="0">
                <a:latin typeface="Arial"/>
                <a:cs typeface="Arial"/>
              </a:rPr>
              <a:t>though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05" dirty="0">
                <a:latin typeface="Arial"/>
                <a:cs typeface="Arial"/>
              </a:rPr>
              <a:t>the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45" dirty="0">
                <a:latin typeface="Arial"/>
                <a:cs typeface="Arial"/>
              </a:rPr>
              <a:t>year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20" dirty="0">
                <a:latin typeface="Arial"/>
                <a:cs typeface="Arial"/>
              </a:rPr>
              <a:t>are:</a:t>
            </a:r>
            <a:endParaRPr sz="23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September 29, 2023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75%</a:t>
            </a:r>
            <a:endParaRPr sz="23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December 29, 2023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90%</a:t>
            </a:r>
            <a:endParaRPr sz="23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March 29, 2024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 </a:t>
            </a:r>
            <a:r>
              <a:rPr sz="2300" spc="-25" dirty="0">
                <a:latin typeface="Arial"/>
                <a:cs typeface="Arial"/>
              </a:rPr>
              <a:t>95%</a:t>
            </a:r>
            <a:endParaRPr sz="23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May 10, 2024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100%</a:t>
            </a:r>
            <a:endParaRPr sz="23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138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Sunday, June 30, 2024</a:t>
            </a:r>
            <a:r>
              <a:rPr lang="en-US" sz="2400" dirty="0">
                <a:effectLst/>
              </a:rPr>
              <a:t> </a:t>
            </a:r>
            <a:r>
              <a:rPr sz="2300" spc="-110" dirty="0">
                <a:latin typeface="Arial"/>
                <a:cs typeface="Arial"/>
              </a:rPr>
              <a:t>: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10</a:t>
            </a:r>
            <a:r>
              <a:rPr lang="en-US" sz="2300" spc="-20" dirty="0">
                <a:latin typeface="Arial"/>
                <a:cs typeface="Arial"/>
              </a:rPr>
              <a:t>2</a:t>
            </a:r>
            <a:r>
              <a:rPr sz="2300" spc="-20" dirty="0">
                <a:latin typeface="Arial"/>
                <a:cs typeface="Arial"/>
              </a:rPr>
              <a:t>%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5" y="315001"/>
            <a:ext cx="59861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Setting</a:t>
            </a:r>
            <a:r>
              <a:rPr sz="2200" spc="-45" dirty="0"/>
              <a:t> </a:t>
            </a:r>
            <a:r>
              <a:rPr sz="2200" dirty="0"/>
              <a:t>Goals</a:t>
            </a:r>
            <a:r>
              <a:rPr sz="2200" spc="-30" dirty="0"/>
              <a:t> </a:t>
            </a:r>
            <a:r>
              <a:rPr sz="2200" dirty="0"/>
              <a:t>and</a:t>
            </a:r>
            <a:r>
              <a:rPr sz="2200" spc="-114" dirty="0"/>
              <a:t> </a:t>
            </a:r>
            <a:r>
              <a:rPr sz="2200" dirty="0"/>
              <a:t>Achieving</a:t>
            </a:r>
            <a:r>
              <a:rPr sz="2200" spc="-30" dirty="0"/>
              <a:t> </a:t>
            </a:r>
            <a:r>
              <a:rPr sz="2200" dirty="0"/>
              <a:t>Success</a:t>
            </a:r>
            <a:r>
              <a:rPr sz="2200" spc="-30" dirty="0"/>
              <a:t> </a:t>
            </a:r>
            <a:r>
              <a:rPr sz="2200" spc="-10" dirty="0"/>
              <a:t>(Cont.)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069" y="1262205"/>
            <a:ext cx="685609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165" marR="5080" indent="-292100">
              <a:lnSpc>
                <a:spcPct val="100000"/>
              </a:lnSpc>
              <a:spcBef>
                <a:spcPts val="100"/>
              </a:spcBef>
              <a:buChar char="●"/>
              <a:tabLst>
                <a:tab pos="304800" algn="l"/>
              </a:tabLst>
            </a:pPr>
            <a:r>
              <a:rPr sz="2400" spc="-160" dirty="0">
                <a:latin typeface="Arial"/>
                <a:cs typeface="Arial"/>
              </a:rPr>
              <a:t>Look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4" dirty="0">
                <a:latin typeface="Arial"/>
                <a:cs typeface="Arial"/>
              </a:rPr>
              <a:t>VFW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National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Membership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program,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align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Post/District/State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goals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2500">
              <a:latin typeface="Arial"/>
              <a:cs typeface="Arial"/>
            </a:endParaRPr>
          </a:p>
          <a:p>
            <a:pPr marL="304165" marR="306070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sz="2400" spc="-45" dirty="0">
                <a:latin typeface="Arial"/>
                <a:cs typeface="Arial"/>
              </a:rPr>
              <a:t>Identify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the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50" dirty="0">
                <a:latin typeface="Arial"/>
                <a:cs typeface="Arial"/>
              </a:rPr>
              <a:t>needs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Post/District/State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(i.e. </a:t>
            </a:r>
            <a:r>
              <a:rPr sz="2400" spc="-135" dirty="0">
                <a:latin typeface="Arial"/>
                <a:cs typeface="Arial"/>
              </a:rPr>
              <a:t>State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increase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life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memberships,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new </a:t>
            </a:r>
            <a:r>
              <a:rPr sz="2400" spc="-80" dirty="0">
                <a:latin typeface="Arial"/>
                <a:cs typeface="Arial"/>
              </a:rPr>
              <a:t>members, </a:t>
            </a:r>
            <a:r>
              <a:rPr sz="2400" spc="-20" dirty="0">
                <a:latin typeface="Arial"/>
                <a:cs typeface="Arial"/>
              </a:rPr>
              <a:t>or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retention)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2500">
              <a:latin typeface="Arial"/>
              <a:cs typeface="Arial"/>
            </a:endParaRPr>
          </a:p>
          <a:p>
            <a:pPr marL="304165" marR="205104" indent="-292100">
              <a:lnSpc>
                <a:spcPct val="100000"/>
              </a:lnSpc>
              <a:buChar char="●"/>
              <a:tabLst>
                <a:tab pos="304800" algn="l"/>
              </a:tabLst>
            </a:pPr>
            <a:r>
              <a:rPr sz="2400" spc="-170" dirty="0">
                <a:latin typeface="Arial"/>
                <a:cs typeface="Arial"/>
              </a:rPr>
              <a:t>Ensure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each</a:t>
            </a:r>
            <a:r>
              <a:rPr sz="2400" spc="-125" dirty="0">
                <a:latin typeface="Arial"/>
                <a:cs typeface="Arial"/>
              </a:rPr>
              <a:t> goal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your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membership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program </a:t>
            </a:r>
            <a:r>
              <a:rPr sz="2400" spc="-140" dirty="0">
                <a:latin typeface="Arial"/>
                <a:cs typeface="Arial"/>
              </a:rPr>
              <a:t>is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attainable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and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trackable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950" y="139708"/>
            <a:ext cx="278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Membership</a:t>
            </a:r>
            <a:r>
              <a:rPr spc="-110" dirty="0"/>
              <a:t> </a:t>
            </a:r>
            <a:r>
              <a:rPr spc="-190" dirty="0"/>
              <a:t>Program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7409" y="4793976"/>
            <a:ext cx="194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341" y="2578183"/>
            <a:ext cx="4776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20" dirty="0"/>
              <a:t>Incentives</a:t>
            </a:r>
            <a:r>
              <a:rPr sz="3000" spc="-140" dirty="0"/>
              <a:t> </a:t>
            </a:r>
            <a:r>
              <a:rPr sz="3000" spc="-225" dirty="0"/>
              <a:t>and</a:t>
            </a:r>
            <a:r>
              <a:rPr sz="3000" spc="-140" dirty="0"/>
              <a:t> </a:t>
            </a:r>
            <a:r>
              <a:rPr sz="3000" spc="-260" dirty="0"/>
              <a:t>Special</a:t>
            </a:r>
            <a:r>
              <a:rPr sz="3000" spc="-140" dirty="0"/>
              <a:t> </a:t>
            </a:r>
            <a:r>
              <a:rPr sz="3000" spc="-280" dirty="0"/>
              <a:t>Awards</a:t>
            </a:r>
            <a:endParaRPr sz="3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199" y="1286335"/>
            <a:ext cx="8399145" cy="296989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55930" indent="-443865">
              <a:lnSpc>
                <a:spcPct val="100000"/>
              </a:lnSpc>
              <a:spcBef>
                <a:spcPts val="6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170" dirty="0">
                <a:latin typeface="Arial"/>
                <a:cs typeface="Arial"/>
              </a:rPr>
              <a:t>There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are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several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trips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45" dirty="0">
                <a:latin typeface="Arial"/>
                <a:cs typeface="Arial"/>
              </a:rPr>
              <a:t>from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National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05" dirty="0">
                <a:latin typeface="Arial"/>
                <a:cs typeface="Arial"/>
              </a:rPr>
              <a:t>HQs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recruiting</a:t>
            </a:r>
            <a:endParaRPr sz="28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505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204" dirty="0">
                <a:latin typeface="Arial"/>
                <a:cs typeface="Arial"/>
              </a:rPr>
              <a:t>They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include: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220" dirty="0">
                <a:latin typeface="Arial"/>
                <a:cs typeface="Arial"/>
              </a:rPr>
              <a:t>The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85" dirty="0">
                <a:latin typeface="Arial"/>
                <a:cs typeface="Arial"/>
              </a:rPr>
              <a:t>D.C.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Legislative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Conference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280" dirty="0">
                <a:latin typeface="Arial"/>
                <a:cs typeface="Arial"/>
              </a:rPr>
              <a:t>Kansas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City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(National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HQs)</a:t>
            </a:r>
            <a:endParaRPr sz="2800">
              <a:latin typeface="Arial"/>
              <a:cs typeface="Arial"/>
            </a:endParaRPr>
          </a:p>
          <a:p>
            <a:pPr marL="1827530" lvl="1" indent="-443865">
              <a:lnSpc>
                <a:spcPct val="100000"/>
              </a:lnSpc>
              <a:spcBef>
                <a:spcPts val="505"/>
              </a:spcBef>
              <a:buChar char="○"/>
              <a:tabLst>
                <a:tab pos="1827530" algn="l"/>
                <a:tab pos="1828164" algn="l"/>
              </a:tabLst>
            </a:pPr>
            <a:r>
              <a:rPr sz="2800" spc="-90" dirty="0">
                <a:latin typeface="Arial"/>
                <a:cs typeface="Arial"/>
              </a:rPr>
              <a:t>National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Convention</a:t>
            </a:r>
            <a:endParaRPr sz="2800">
              <a:latin typeface="Arial"/>
              <a:cs typeface="Arial"/>
            </a:endParaRPr>
          </a:p>
          <a:p>
            <a:pPr marL="455930" indent="-443865">
              <a:lnSpc>
                <a:spcPct val="100000"/>
              </a:lnSpc>
              <a:spcBef>
                <a:spcPts val="500"/>
              </a:spcBef>
              <a:buChar char="●"/>
              <a:tabLst>
                <a:tab pos="455930" algn="l"/>
                <a:tab pos="456565" algn="l"/>
              </a:tabLst>
            </a:pPr>
            <a:r>
              <a:rPr sz="2800" spc="-320" dirty="0">
                <a:latin typeface="Arial"/>
                <a:cs typeface="Arial"/>
              </a:rPr>
              <a:t>See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All-</a:t>
            </a:r>
            <a:r>
              <a:rPr sz="2800" spc="-135" dirty="0">
                <a:latin typeface="Arial"/>
                <a:cs typeface="Arial"/>
              </a:rPr>
              <a:t>American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plan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for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more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details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16" y="207171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Incentives</a:t>
            </a:r>
            <a:r>
              <a:rPr spc="-105" dirty="0"/>
              <a:t> </a:t>
            </a:r>
            <a:r>
              <a:rPr spc="-180" dirty="0"/>
              <a:t>and</a:t>
            </a:r>
            <a:r>
              <a:rPr spc="-100" dirty="0"/>
              <a:t> </a:t>
            </a:r>
            <a:r>
              <a:rPr spc="-210" dirty="0"/>
              <a:t>Special</a:t>
            </a:r>
            <a:r>
              <a:rPr spc="-100" dirty="0"/>
              <a:t> </a:t>
            </a:r>
            <a:r>
              <a:rPr spc="-170" dirty="0"/>
              <a:t>Awards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21" y="1071757"/>
            <a:ext cx="8578850" cy="319254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49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35" dirty="0">
                <a:latin typeface="Arial"/>
                <a:cs typeface="Arial"/>
              </a:rPr>
              <a:t>There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are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several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other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awards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from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National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45" dirty="0">
                <a:latin typeface="Arial"/>
                <a:cs typeface="Arial"/>
              </a:rPr>
              <a:t>HQs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recruiting</a:t>
            </a:r>
            <a:endParaRPr sz="2200" dirty="0">
              <a:latin typeface="Arial"/>
              <a:cs typeface="Arial"/>
            </a:endParaRPr>
          </a:p>
          <a:p>
            <a:pPr marL="409575" indent="-397510">
              <a:lnSpc>
                <a:spcPct val="100000"/>
              </a:lnSpc>
              <a:spcBef>
                <a:spcPts val="395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spc="-165" dirty="0">
                <a:latin typeface="Arial"/>
                <a:cs typeface="Arial"/>
              </a:rPr>
              <a:t>They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include:</a:t>
            </a:r>
            <a:endParaRPr lang="en-US" sz="2200" dirty="0">
              <a:latin typeface="Arial"/>
              <a:cs typeface="Arial"/>
            </a:endParaRPr>
          </a:p>
          <a:p>
            <a:pPr marL="354965" lvl="4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200" spc="-145" dirty="0">
                <a:latin typeface="Arial"/>
                <a:cs typeface="Arial"/>
              </a:rPr>
              <a:t>Lapel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pins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recruiting</a:t>
            </a:r>
            <a:r>
              <a:rPr sz="2200" spc="-100" dirty="0">
                <a:latin typeface="Arial"/>
                <a:cs typeface="Arial"/>
              </a:rPr>
              <a:t> 1,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5, </a:t>
            </a:r>
            <a:r>
              <a:rPr sz="2200" spc="-114" dirty="0">
                <a:latin typeface="Arial"/>
                <a:cs typeface="Arial"/>
              </a:rPr>
              <a:t>10,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and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15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</a:t>
            </a:r>
            <a:endParaRPr lang="en-US" sz="2200" spc="-10" dirty="0">
              <a:latin typeface="Arial"/>
              <a:cs typeface="Arial"/>
            </a:endParaRPr>
          </a:p>
          <a:p>
            <a:pPr marL="354965" lvl="1" indent="-342900"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lang="en-US" sz="2400" dirty="0">
                <a:effectLst/>
                <a:latin typeface="Helvetica" pitchFamily="2" charset="0"/>
              </a:rPr>
              <a:t>CIC coin and Citation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recruiting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25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</a:t>
            </a:r>
            <a:r>
              <a:rPr lang="en-US" sz="2200" spc="-10" dirty="0">
                <a:latin typeface="Arial"/>
                <a:cs typeface="Arial"/>
              </a:rPr>
              <a:t>s</a:t>
            </a: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200" spc="-70" dirty="0">
                <a:latin typeface="Arial"/>
                <a:cs typeface="Arial"/>
              </a:rPr>
              <a:t>National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Aide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de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Camp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cap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and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citation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at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50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</a:t>
            </a:r>
            <a:r>
              <a:rPr lang="en-US" sz="2200" spc="-10" dirty="0">
                <a:latin typeface="Arial"/>
                <a:cs typeface="Arial"/>
              </a:rPr>
              <a:t>s</a:t>
            </a: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200" spc="-60" dirty="0">
                <a:latin typeface="Arial"/>
                <a:cs typeface="Arial"/>
              </a:rPr>
              <a:t>Medallion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set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75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lang="en-US" sz="2200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sz="2200" spc="-105" dirty="0">
                <a:latin typeface="Arial"/>
                <a:cs typeface="Arial"/>
              </a:rPr>
              <a:t>Century </a:t>
            </a:r>
            <a:r>
              <a:rPr sz="2200" spc="-95" dirty="0">
                <a:latin typeface="Arial"/>
                <a:cs typeface="Arial"/>
              </a:rPr>
              <a:t>Recruiter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Cap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VFW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Store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credit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100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members</a:t>
            </a:r>
            <a:endParaRPr lang="en-US" sz="2200" spc="-55" dirty="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395"/>
              </a:spcBef>
              <a:buFont typeface="Courier New" panose="02070309020205020404" pitchFamily="49" charset="0"/>
              <a:buChar char="o"/>
              <a:tabLst>
                <a:tab pos="409575" algn="l"/>
                <a:tab pos="410209" algn="l"/>
              </a:tabLst>
            </a:pPr>
            <a:r>
              <a:rPr lang="en-US" sz="2400" dirty="0">
                <a:effectLst/>
                <a:latin typeface="Calibri" panose="020F0502020204030204" pitchFamily="34" charset="0"/>
              </a:rPr>
              <a:t>CIC Custom Desk Name Plate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516" y="207171"/>
            <a:ext cx="3826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Incentives</a:t>
            </a:r>
            <a:r>
              <a:rPr spc="-105" dirty="0"/>
              <a:t> </a:t>
            </a:r>
            <a:r>
              <a:rPr spc="-180" dirty="0"/>
              <a:t>and</a:t>
            </a:r>
            <a:r>
              <a:rPr spc="-100" dirty="0"/>
              <a:t> </a:t>
            </a:r>
            <a:r>
              <a:rPr spc="-210" dirty="0"/>
              <a:t>Special</a:t>
            </a:r>
            <a:r>
              <a:rPr spc="-100" dirty="0"/>
              <a:t> </a:t>
            </a:r>
            <a:r>
              <a:rPr spc="-170" dirty="0"/>
              <a:t>Awards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Incentives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Special</a:t>
            </a:r>
            <a:r>
              <a:rPr spc="-114" dirty="0"/>
              <a:t> </a:t>
            </a:r>
            <a:r>
              <a:rPr spc="-10" dirty="0"/>
              <a:t>Awards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025419"/>
            <a:ext cx="8382000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ts val="2965"/>
              </a:lnSpc>
              <a:spcBef>
                <a:spcPts val="100"/>
              </a:spcBef>
              <a:tabLst>
                <a:tab pos="440055" algn="l"/>
                <a:tab pos="440690" algn="l"/>
              </a:tabLst>
            </a:pPr>
            <a:r>
              <a:rPr sz="2600" b="1" spc="-225" dirty="0">
                <a:latin typeface="Arial"/>
                <a:cs typeface="Arial"/>
              </a:rPr>
              <a:t>Legacy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35" dirty="0">
                <a:latin typeface="Arial"/>
                <a:cs typeface="Arial"/>
              </a:rPr>
              <a:t>lifetime</a:t>
            </a:r>
            <a:r>
              <a:rPr sz="2600" b="1" spc="-114" dirty="0">
                <a:latin typeface="Arial"/>
                <a:cs typeface="Arial"/>
              </a:rPr>
              <a:t> membership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award</a:t>
            </a:r>
            <a:endParaRPr lang="en-US" sz="2600" b="1" dirty="0">
              <a:latin typeface="Arial"/>
              <a:cs typeface="Arial"/>
            </a:endParaRPr>
          </a:p>
          <a:p>
            <a:pPr marL="469265" indent="-457200">
              <a:lnSpc>
                <a:spcPts val="2965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440055" algn="l"/>
                <a:tab pos="440690" algn="l"/>
              </a:tabLst>
            </a:pPr>
            <a:r>
              <a:rPr sz="2600" spc="-130" dirty="0">
                <a:latin typeface="Arial"/>
                <a:cs typeface="Arial"/>
              </a:rPr>
              <a:t>When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204" dirty="0">
                <a:latin typeface="Arial"/>
                <a:cs typeface="Arial"/>
              </a:rPr>
              <a:t>Posts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have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25,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50,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35" dirty="0">
                <a:latin typeface="Arial"/>
                <a:cs typeface="Arial"/>
              </a:rPr>
              <a:t>and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75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legacy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lifetime </a:t>
            </a:r>
            <a:r>
              <a:rPr sz="2600" spc="-130" dirty="0">
                <a:latin typeface="Arial"/>
                <a:cs typeface="Arial"/>
              </a:rPr>
              <a:t>members,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they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receive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</a:t>
            </a:r>
            <a:r>
              <a:rPr sz="2600" spc="-114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special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proclamation</a:t>
            </a:r>
            <a:r>
              <a:rPr lang="en-US" sz="2600" spc="-25" dirty="0">
                <a:latin typeface="Arial"/>
                <a:cs typeface="Arial"/>
              </a:rPr>
              <a:t>.</a:t>
            </a:r>
          </a:p>
          <a:p>
            <a:pPr marL="469265" indent="-457200">
              <a:lnSpc>
                <a:spcPts val="2965"/>
              </a:lnSpc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440055" algn="l"/>
                <a:tab pos="440690" algn="l"/>
              </a:tabLst>
            </a:pPr>
            <a:r>
              <a:rPr sz="2600" spc="-190" dirty="0">
                <a:latin typeface="Arial"/>
                <a:cs typeface="Arial"/>
              </a:rPr>
              <a:t>Post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100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65" dirty="0">
                <a:latin typeface="Arial"/>
                <a:cs typeface="Arial"/>
              </a:rPr>
              <a:t>legacy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35" dirty="0">
                <a:latin typeface="Arial"/>
                <a:cs typeface="Arial"/>
              </a:rPr>
              <a:t>life</a:t>
            </a:r>
            <a:r>
              <a:rPr lang="en-US" sz="2600" spc="-35" dirty="0">
                <a:latin typeface="Arial"/>
                <a:cs typeface="Arial"/>
              </a:rPr>
              <a:t> members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-125">
                <a:latin typeface="Arial"/>
                <a:cs typeface="Arial"/>
              </a:rPr>
              <a:t>by </a:t>
            </a:r>
            <a:r>
              <a:rPr sz="2600" spc="-180">
                <a:latin typeface="Arial"/>
                <a:cs typeface="Arial"/>
              </a:rPr>
              <a:t>Ju</a:t>
            </a:r>
            <a:r>
              <a:rPr lang="en-US" sz="2600" spc="-180">
                <a:latin typeface="Arial"/>
                <a:cs typeface="Arial"/>
              </a:rPr>
              <a:t>ne</a:t>
            </a:r>
            <a:r>
              <a:rPr sz="2600" spc="-120">
                <a:latin typeface="Arial"/>
                <a:cs typeface="Arial"/>
              </a:rPr>
              <a:t> </a:t>
            </a:r>
            <a:r>
              <a:rPr lang="en-US" sz="2600" spc="-25">
                <a:latin typeface="Arial"/>
                <a:cs typeface="Arial"/>
              </a:rPr>
              <a:t>3</a:t>
            </a:r>
            <a:r>
              <a:rPr lang="en-US" sz="2600" spc="-25" dirty="0">
                <a:latin typeface="Arial"/>
                <a:cs typeface="Arial"/>
              </a:rPr>
              <a:t>0</a:t>
            </a:r>
            <a:r>
              <a:rPr sz="2600" spc="-25">
                <a:latin typeface="Arial"/>
                <a:cs typeface="Arial"/>
              </a:rPr>
              <a:t>,</a:t>
            </a:r>
            <a:r>
              <a:rPr lang="en-US" sz="2600" spc="-25">
                <a:latin typeface="Arial"/>
                <a:cs typeface="Arial"/>
              </a:rPr>
              <a:t> </a:t>
            </a:r>
            <a:r>
              <a:rPr sz="2600" spc="-140" dirty="0">
                <a:latin typeface="Arial"/>
                <a:cs typeface="Arial"/>
              </a:rPr>
              <a:t>202</a:t>
            </a:r>
            <a:r>
              <a:rPr lang="en-US" sz="2600" spc="-140" dirty="0">
                <a:latin typeface="Arial"/>
                <a:cs typeface="Arial"/>
              </a:rPr>
              <a:t>4.</a:t>
            </a:r>
            <a:r>
              <a:rPr lang="en-US" sz="2800" dirty="0">
                <a:effectLst/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A $1,000 stipend to be used toward attending the VFW National Convention. 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Reserved seating at the VFW National Convention joint opening session. 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</a:rPr>
              <a:t>Legacy Society Post Proclamation. </a:t>
            </a:r>
          </a:p>
          <a:p>
            <a:pPr marL="897255" marR="5080">
              <a:lnSpc>
                <a:spcPts val="2810"/>
              </a:lnSpc>
              <a:spcBef>
                <a:spcPts val="195"/>
              </a:spcBef>
            </a:pP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8178" y="250209"/>
            <a:ext cx="6011560" cy="391209"/>
          </a:xfrm>
        </p:spPr>
        <p:txBody>
          <a:bodyPr vert="horz" wrap="square" lIns="0" tIns="0" rIns="0" bIns="0" rtlCol="0">
            <a:normAutofit/>
          </a:bodyPr>
          <a:lstStyle/>
          <a:p>
            <a:r>
              <a:rPr lang="en-US" b="1" i="0">
                <a:latin typeface="Arial"/>
                <a:ea typeface="+mj-ea"/>
                <a:cs typeface="Arial"/>
              </a:rPr>
              <a:t>Incentives and Special Awards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E09A3C-AE1C-5661-B41F-23FCA1681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911187"/>
            <a:ext cx="3048001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096" y="915891"/>
            <a:ext cx="8027034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9575" marR="5080" indent="-397510">
              <a:lnSpc>
                <a:spcPct val="150000"/>
              </a:lnSpc>
              <a:spcBef>
                <a:spcPts val="100"/>
              </a:spcBef>
              <a:buChar char="●"/>
              <a:tabLst>
                <a:tab pos="409575" algn="l"/>
                <a:tab pos="410209" algn="l"/>
              </a:tabLst>
            </a:pPr>
            <a:r>
              <a:rPr sz="2200" b="1" spc="-185" dirty="0">
                <a:latin typeface="Arial"/>
                <a:cs typeface="Arial"/>
              </a:rPr>
              <a:t>Several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80" dirty="0">
                <a:latin typeface="Arial"/>
                <a:cs typeface="Arial"/>
              </a:rPr>
              <a:t>awards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are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95" dirty="0">
                <a:latin typeface="Arial"/>
                <a:cs typeface="Arial"/>
              </a:rPr>
              <a:t>based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85" dirty="0">
                <a:latin typeface="Arial"/>
                <a:cs typeface="Arial"/>
              </a:rPr>
              <a:t>on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70" dirty="0">
                <a:latin typeface="Arial"/>
                <a:cs typeface="Arial"/>
              </a:rPr>
              <a:t>your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45" dirty="0">
                <a:latin typeface="Arial"/>
                <a:cs typeface="Arial"/>
              </a:rPr>
              <a:t>Virginia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175" dirty="0">
                <a:latin typeface="Arial"/>
                <a:cs typeface="Arial"/>
              </a:rPr>
              <a:t>membership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categories </a:t>
            </a:r>
            <a:r>
              <a:rPr sz="2200" b="1" spc="-100" dirty="0">
                <a:latin typeface="Arial"/>
                <a:cs typeface="Arial"/>
              </a:rPr>
              <a:t>(different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from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All-</a:t>
            </a:r>
            <a:r>
              <a:rPr sz="2200" b="1" spc="-175" dirty="0">
                <a:latin typeface="Arial"/>
                <a:cs typeface="Arial"/>
              </a:rPr>
              <a:t>American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75" dirty="0">
                <a:latin typeface="Arial"/>
                <a:cs typeface="Arial"/>
              </a:rPr>
              <a:t>membership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60" dirty="0">
                <a:latin typeface="Arial"/>
                <a:cs typeface="Arial"/>
              </a:rPr>
              <a:t>divisions)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A: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10-</a:t>
            </a:r>
            <a:r>
              <a:rPr sz="2200" spc="-120" dirty="0">
                <a:latin typeface="Arial"/>
                <a:cs typeface="Arial"/>
              </a:rPr>
              <a:t>75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B: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76-</a:t>
            </a:r>
            <a:r>
              <a:rPr sz="2200" spc="-120" dirty="0">
                <a:latin typeface="Arial"/>
                <a:cs typeface="Arial"/>
              </a:rPr>
              <a:t>150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C: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151-</a:t>
            </a:r>
            <a:r>
              <a:rPr sz="2200" spc="-120" dirty="0">
                <a:latin typeface="Arial"/>
                <a:cs typeface="Arial"/>
              </a:rPr>
              <a:t>250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40" dirty="0">
                <a:latin typeface="Arial"/>
                <a:cs typeface="Arial"/>
              </a:rPr>
              <a:t>D: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251-</a:t>
            </a:r>
            <a:r>
              <a:rPr sz="2200" spc="-120" dirty="0">
                <a:latin typeface="Arial"/>
                <a:cs typeface="Arial"/>
              </a:rPr>
              <a:t>500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  <a:p>
            <a:pPr marL="866775" lvl="1" indent="-397510">
              <a:lnSpc>
                <a:spcPct val="100000"/>
              </a:lnSpc>
              <a:spcBef>
                <a:spcPts val="1320"/>
              </a:spcBef>
              <a:buChar char="○"/>
              <a:tabLst>
                <a:tab pos="866775" algn="l"/>
                <a:tab pos="867410" algn="l"/>
              </a:tabLst>
            </a:pPr>
            <a:r>
              <a:rPr sz="2200" spc="-130" dirty="0">
                <a:latin typeface="Arial"/>
                <a:cs typeface="Arial"/>
              </a:rPr>
              <a:t>Category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E: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501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or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more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members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795" y="340817"/>
            <a:ext cx="2822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0" dirty="0"/>
              <a:t> </a:t>
            </a:r>
            <a:r>
              <a:rPr spc="-195" dirty="0"/>
              <a:t>awards</a:t>
            </a:r>
            <a:r>
              <a:rPr spc="-100" dirty="0"/>
              <a:t> </a:t>
            </a:r>
            <a:r>
              <a:rPr spc="-125" dirty="0"/>
              <a:t>for</a:t>
            </a:r>
            <a:r>
              <a:rPr spc="-100" dirty="0"/>
              <a:t> </a:t>
            </a:r>
            <a:r>
              <a:rPr spc="-280" dirty="0"/>
              <a:t>Posts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924019"/>
            <a:ext cx="8791575" cy="2996461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1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1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following...</a:t>
            </a:r>
            <a:endParaRPr sz="2100" dirty="0">
              <a:latin typeface="Arial"/>
              <a:cs typeface="Arial"/>
            </a:endParaRPr>
          </a:p>
          <a:p>
            <a:pPr marL="469265" indent="-444500">
              <a:lnSpc>
                <a:spcPct val="100000"/>
              </a:lnSpc>
              <a:spcBef>
                <a:spcPts val="1260"/>
              </a:spcBef>
              <a:buAutoNum type="arabicParenR"/>
              <a:tabLst>
                <a:tab pos="469265" algn="l"/>
                <a:tab pos="469900" algn="l"/>
              </a:tabLst>
            </a:pPr>
            <a:r>
              <a:rPr sz="2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81915" indent="-444500">
              <a:lnSpc>
                <a:spcPct val="15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$200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largest 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(minimum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members) </a:t>
            </a:r>
            <a:r>
              <a:rPr sz="21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1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1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May 10, 2024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265" marR="5080" indent="-444500">
              <a:lnSpc>
                <a:spcPct val="15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21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Plaque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Posts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(showing </a:t>
            </a:r>
            <a:r>
              <a:rPr sz="2100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1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21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MEMSTATS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report)</a:t>
            </a:r>
            <a:r>
              <a:rPr sz="21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Friday, May 10, 2024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924019"/>
            <a:ext cx="8723630" cy="36830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1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following…</a:t>
            </a:r>
            <a:endParaRPr sz="2100" dirty="0">
              <a:latin typeface="Arial"/>
              <a:cs typeface="Arial"/>
            </a:endParaRPr>
          </a:p>
          <a:p>
            <a:pPr marL="469265" marR="5080" indent="-456565">
              <a:lnSpc>
                <a:spcPct val="150000"/>
              </a:lnSpc>
              <a:buAutoNum type="arabicParenR" startAt="4"/>
              <a:tabLst>
                <a:tab pos="469265" algn="l"/>
                <a:tab pos="469900" algn="l"/>
              </a:tabLst>
            </a:pP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membership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drawings: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4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0" dirty="0">
                <a:latin typeface="Arial"/>
                <a:cs typeface="Arial"/>
              </a:rPr>
              <a:t>drawings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25" dirty="0">
                <a:latin typeface="Arial"/>
                <a:cs typeface="Arial"/>
              </a:rPr>
              <a:t>an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annual</a:t>
            </a:r>
            <a:r>
              <a:rPr sz="2100" spc="-85" dirty="0">
                <a:latin typeface="Arial"/>
                <a:cs typeface="Arial"/>
              </a:rPr>
              <a:t> member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Post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become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85" dirty="0">
                <a:latin typeface="Arial"/>
                <a:cs typeface="Arial"/>
              </a:rPr>
              <a:t>member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45" dirty="0">
                <a:latin typeface="Arial"/>
                <a:cs typeface="Arial"/>
              </a:rPr>
              <a:t>based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on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95" dirty="0">
                <a:latin typeface="Arial"/>
                <a:cs typeface="Arial"/>
              </a:rPr>
              <a:t> membership </a:t>
            </a:r>
            <a:r>
              <a:rPr sz="2100" spc="-204" dirty="0">
                <a:latin typeface="Arial"/>
                <a:cs typeface="Arial"/>
              </a:rPr>
              <a:t>as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follows:</a:t>
            </a:r>
            <a:endParaRPr sz="2100" dirty="0">
              <a:latin typeface="Arial"/>
              <a:cs typeface="Arial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first drawing will be held on Friday, September 29, 2023, and the Post must have 75% of its 2024 membership quota to participate.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second drawing will be held on Tuesday, October 31, 2023, and the Post must have 85% of its 2024 membership quota to participate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third drawing will be held on Thursday, February 29, 2024, and the Post must have 95% of its 2024 membership quota to participate. </a:t>
            </a: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fourth drawing will be held on Friday, March 29, 2024, and the Post must have 100% of its 2024 membership quota to participate.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" y="907763"/>
            <a:ext cx="8788400" cy="2601738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3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Posts,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each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category,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may</a:t>
            </a:r>
            <a:r>
              <a:rPr sz="23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</a:t>
            </a:r>
            <a:r>
              <a:rPr sz="2300" b="1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the </a:t>
            </a:r>
            <a:r>
              <a:rPr sz="23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following...</a:t>
            </a:r>
            <a:endParaRPr sz="2300" dirty="0">
              <a:latin typeface="Arial"/>
              <a:cs typeface="Arial"/>
            </a:endParaRPr>
          </a:p>
          <a:p>
            <a:pPr marL="12700" marR="177165" indent="499745">
              <a:lnSpc>
                <a:spcPct val="150000"/>
              </a:lnSpc>
              <a:buAutoNum type="arabicParenR" startAt="5"/>
              <a:tabLst>
                <a:tab pos="512445" algn="l"/>
                <a:tab pos="513080" algn="l"/>
              </a:tabLst>
            </a:pP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35" dirty="0">
                <a:latin typeface="Arial"/>
                <a:cs typeface="Arial"/>
              </a:rPr>
              <a:t>Commander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and</a:t>
            </a:r>
            <a:r>
              <a:rPr sz="2300" spc="-90" dirty="0">
                <a:latin typeface="Arial"/>
                <a:cs typeface="Arial"/>
              </a:rPr>
              <a:t> Quartermaster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14" dirty="0">
                <a:latin typeface="Arial"/>
                <a:cs typeface="Arial"/>
              </a:rPr>
              <a:t>receive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pins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125" dirty="0">
                <a:latin typeface="Arial"/>
                <a:cs typeface="Arial"/>
              </a:rPr>
              <a:t>and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95" dirty="0">
                <a:latin typeface="Arial"/>
                <a:cs typeface="Arial"/>
              </a:rPr>
              <a:t>coffee </a:t>
            </a:r>
            <a:r>
              <a:rPr sz="2300" spc="-165" dirty="0">
                <a:latin typeface="Arial"/>
                <a:cs typeface="Arial"/>
              </a:rPr>
              <a:t>mugs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if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60" dirty="0">
                <a:latin typeface="Arial"/>
                <a:cs typeface="Arial"/>
              </a:rPr>
              <a:t>make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95" dirty="0">
                <a:latin typeface="Arial"/>
                <a:cs typeface="Arial"/>
              </a:rPr>
              <a:t>10</a:t>
            </a:r>
            <a:r>
              <a:rPr lang="en-US" sz="2300" spc="-195" dirty="0">
                <a:latin typeface="Arial"/>
                <a:cs typeface="Arial"/>
              </a:rPr>
              <a:t>2</a:t>
            </a:r>
            <a:r>
              <a:rPr sz="2300" spc="-195" dirty="0">
                <a:latin typeface="Arial"/>
                <a:cs typeface="Arial"/>
              </a:rPr>
              <a:t>%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by </a:t>
            </a:r>
            <a:r>
              <a:rPr lang="en-US" sz="2300" spc="-110" dirty="0">
                <a:latin typeface="Arial"/>
                <a:cs typeface="Arial"/>
              </a:rPr>
              <a:t>Friday </a:t>
            </a:r>
            <a:r>
              <a:rPr sz="2300" spc="-110" dirty="0">
                <a:latin typeface="Arial"/>
                <a:cs typeface="Arial"/>
              </a:rPr>
              <a:t>May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lang="en-US" sz="2300" spc="-105" dirty="0">
                <a:latin typeface="Arial"/>
                <a:cs typeface="Arial"/>
              </a:rPr>
              <a:t>10</a:t>
            </a:r>
            <a:r>
              <a:rPr sz="2300" spc="-105" dirty="0">
                <a:latin typeface="Arial"/>
                <a:cs typeface="Arial"/>
              </a:rPr>
              <a:t>, </a:t>
            </a:r>
            <a:r>
              <a:rPr lang="en-US" sz="2300" spc="-20" dirty="0">
                <a:latin typeface="Arial"/>
                <a:cs typeface="Arial"/>
              </a:rPr>
              <a:t>2024.</a:t>
            </a:r>
            <a:endParaRPr sz="2300" dirty="0">
              <a:latin typeface="Arial"/>
              <a:cs typeface="Arial"/>
            </a:endParaRPr>
          </a:p>
          <a:p>
            <a:pPr marL="12700" marR="5080" indent="456565">
              <a:lnSpc>
                <a:spcPct val="150000"/>
              </a:lnSpc>
              <a:buFontTx/>
              <a:buAutoNum type="arabicParenR" startAt="5"/>
              <a:tabLst>
                <a:tab pos="469265" algn="l"/>
                <a:tab pos="469900" algn="l"/>
              </a:tabLst>
            </a:pPr>
            <a:r>
              <a:rPr sz="2300" spc="-120" dirty="0">
                <a:latin typeface="Arial"/>
                <a:cs typeface="Arial"/>
              </a:rPr>
              <a:t>$200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to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Post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dirty="0">
                <a:latin typeface="Arial"/>
                <a:cs typeface="Arial"/>
              </a:rPr>
              <a:t>with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5" dirty="0">
                <a:latin typeface="Arial"/>
                <a:cs typeface="Arial"/>
              </a:rPr>
              <a:t>the</a:t>
            </a:r>
            <a:r>
              <a:rPr sz="2300" spc="-100" dirty="0">
                <a:latin typeface="Arial"/>
                <a:cs typeface="Arial"/>
              </a:rPr>
              <a:t> largest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30" dirty="0">
                <a:latin typeface="Arial"/>
                <a:cs typeface="Arial"/>
              </a:rPr>
              <a:t>increase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in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150" dirty="0">
                <a:latin typeface="Arial"/>
                <a:cs typeface="Arial"/>
              </a:rPr>
              <a:t>legacy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40" dirty="0">
                <a:latin typeface="Arial"/>
                <a:cs typeface="Arial"/>
              </a:rPr>
              <a:t>life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100" dirty="0">
                <a:latin typeface="Arial"/>
                <a:cs typeface="Arial"/>
              </a:rPr>
              <a:t>membership</a:t>
            </a:r>
            <a:r>
              <a:rPr sz="2300" spc="-95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as </a:t>
            </a:r>
            <a:r>
              <a:rPr sz="2300" dirty="0">
                <a:latin typeface="Arial"/>
                <a:cs typeface="Arial"/>
              </a:rPr>
              <a:t>of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lang="en-US" sz="2300" spc="-110" dirty="0">
                <a:latin typeface="Arial"/>
                <a:cs typeface="Arial"/>
              </a:rPr>
              <a:t>Friday May</a:t>
            </a:r>
            <a:r>
              <a:rPr lang="en-US" sz="2300" spc="-105" dirty="0">
                <a:latin typeface="Arial"/>
                <a:cs typeface="Arial"/>
              </a:rPr>
              <a:t> 10, </a:t>
            </a:r>
            <a:r>
              <a:rPr lang="en-US" sz="2300" spc="-20" dirty="0">
                <a:latin typeface="Arial"/>
                <a:cs typeface="Arial"/>
              </a:rPr>
              <a:t>2024.</a:t>
            </a:r>
            <a:endParaRPr lang="en-US" sz="2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3888" y="340817"/>
            <a:ext cx="3753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5" dirty="0"/>
              <a:t> </a:t>
            </a:r>
            <a:r>
              <a:rPr spc="-195" dirty="0"/>
              <a:t>awards</a:t>
            </a:r>
            <a:r>
              <a:rPr spc="-105" dirty="0"/>
              <a:t> </a:t>
            </a:r>
            <a:r>
              <a:rPr spc="-125" dirty="0"/>
              <a:t>for</a:t>
            </a:r>
            <a:r>
              <a:rPr spc="-105" dirty="0"/>
              <a:t> </a:t>
            </a:r>
            <a:r>
              <a:rPr spc="-270" dirty="0"/>
              <a:t>Posts</a:t>
            </a:r>
            <a:r>
              <a:rPr spc="-105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537" y="924011"/>
            <a:ext cx="8629015" cy="3865879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401955" indent="-389890">
              <a:lnSpc>
                <a:spcPct val="100000"/>
              </a:lnSpc>
              <a:spcBef>
                <a:spcPts val="1360"/>
              </a:spcBef>
              <a:buChar char="●"/>
              <a:tabLst>
                <a:tab pos="401955" algn="l"/>
                <a:tab pos="402590" algn="l"/>
              </a:tabLst>
            </a:pPr>
            <a:r>
              <a:rPr sz="2100" spc="-85" dirty="0">
                <a:latin typeface="Arial"/>
                <a:cs typeface="Arial"/>
              </a:rPr>
              <a:t>Individuals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40" dirty="0">
                <a:latin typeface="Arial"/>
                <a:cs typeface="Arial"/>
              </a:rPr>
              <a:t>may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win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following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awards:</a:t>
            </a:r>
            <a:endParaRPr sz="2100" dirty="0">
              <a:latin typeface="Arial"/>
              <a:cs typeface="Arial"/>
            </a:endParaRPr>
          </a:p>
          <a:p>
            <a:pPr marL="859155" marR="5080" lvl="1" indent="-389890">
              <a:lnSpc>
                <a:spcPct val="150000"/>
              </a:lnSpc>
              <a:buChar char="○"/>
              <a:tabLst>
                <a:tab pos="859155" algn="l"/>
                <a:tab pos="859790" algn="l"/>
              </a:tabLst>
            </a:pPr>
            <a:r>
              <a:rPr sz="2100" spc="-95" dirty="0">
                <a:latin typeface="Arial"/>
                <a:cs typeface="Arial"/>
              </a:rPr>
              <a:t>Annual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who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recruit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at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least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5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lang="en-US" sz="2100" spc="-114" dirty="0">
                <a:latin typeface="Arial"/>
                <a:cs typeface="Arial"/>
              </a:rPr>
              <a:t>get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your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name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in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drawing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membership</a:t>
            </a:r>
            <a:endParaRPr sz="2100" dirty="0">
              <a:latin typeface="Arial"/>
              <a:cs typeface="Arial"/>
            </a:endParaRPr>
          </a:p>
          <a:p>
            <a:pPr marL="859155" marR="186055" lvl="1" indent="-389890">
              <a:lnSpc>
                <a:spcPct val="150000"/>
              </a:lnSpc>
              <a:buChar char="○"/>
              <a:tabLst>
                <a:tab pos="859155" algn="l"/>
                <a:tab pos="859790" algn="l"/>
              </a:tabLst>
            </a:pP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who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recruit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least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5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are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entered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into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a </a:t>
            </a:r>
            <a:r>
              <a:rPr sz="2100" spc="-135" dirty="0">
                <a:latin typeface="Arial"/>
                <a:cs typeface="Arial"/>
              </a:rPr>
              <a:t>legacy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lifetime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membership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raffle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for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30" dirty="0">
                <a:latin typeface="Arial"/>
                <a:cs typeface="Arial"/>
              </a:rPr>
              <a:t>one-</a:t>
            </a:r>
            <a:r>
              <a:rPr sz="2100" spc="-75" dirty="0">
                <a:latin typeface="Arial"/>
                <a:cs typeface="Arial"/>
              </a:rPr>
              <a:t>step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promotion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(or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$200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if </a:t>
            </a:r>
            <a:r>
              <a:rPr sz="2100" spc="-90" dirty="0">
                <a:latin typeface="Arial"/>
                <a:cs typeface="Arial"/>
              </a:rPr>
              <a:t>already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Gold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85" dirty="0">
                <a:latin typeface="Arial"/>
                <a:cs typeface="Arial"/>
              </a:rPr>
              <a:t>Legacy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Lifetime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Member)</a:t>
            </a:r>
            <a:endParaRPr sz="2100" dirty="0">
              <a:latin typeface="Arial"/>
              <a:cs typeface="Arial"/>
            </a:endParaRPr>
          </a:p>
          <a:p>
            <a:pPr marL="859155" marR="11430" lvl="1" indent="-389890">
              <a:lnSpc>
                <a:spcPct val="150000"/>
              </a:lnSpc>
              <a:buChar char="○"/>
              <a:tabLst>
                <a:tab pos="859155" algn="l"/>
                <a:tab pos="859790" algn="l"/>
              </a:tabLst>
            </a:pPr>
            <a:r>
              <a:rPr sz="2100" spc="-65" dirty="0">
                <a:latin typeface="Arial"/>
                <a:cs typeface="Arial"/>
              </a:rPr>
              <a:t>All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who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recruit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35" dirty="0">
                <a:latin typeface="Arial"/>
                <a:cs typeface="Arial"/>
              </a:rPr>
              <a:t>at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least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5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members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are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entered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into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drawing for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170" dirty="0">
                <a:latin typeface="Arial"/>
                <a:cs typeface="Arial"/>
              </a:rPr>
              <a:t>a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trip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attend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National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100" dirty="0">
                <a:latin typeface="Arial"/>
                <a:cs typeface="Arial"/>
              </a:rPr>
              <a:t>Convention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(airfare/mileage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&amp;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stipend).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114" y="340817"/>
            <a:ext cx="3524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100" dirty="0"/>
              <a:t> </a:t>
            </a:r>
            <a:r>
              <a:rPr spc="-195" dirty="0"/>
              <a:t>awards</a:t>
            </a:r>
            <a:r>
              <a:rPr spc="-100" dirty="0"/>
              <a:t> </a:t>
            </a:r>
            <a:r>
              <a:rPr spc="-125" dirty="0"/>
              <a:t>for</a:t>
            </a:r>
            <a:r>
              <a:rPr spc="-100" dirty="0"/>
              <a:t> </a:t>
            </a:r>
            <a:r>
              <a:rPr spc="-150" dirty="0"/>
              <a:t>individuals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080" y="1025237"/>
            <a:ext cx="2962057" cy="40196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982" y="139708"/>
            <a:ext cx="278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Membership</a:t>
            </a:r>
            <a:r>
              <a:rPr spc="-110" dirty="0"/>
              <a:t> </a:t>
            </a:r>
            <a:r>
              <a:rPr spc="-190" dirty="0"/>
              <a:t>Program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6075" y="1252863"/>
            <a:ext cx="468757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Decide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where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June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</a:t>
            </a:r>
            <a:r>
              <a:rPr lang="en-US" sz="1400" dirty="0">
                <a:latin typeface="Arial"/>
                <a:cs typeface="Arial"/>
              </a:rPr>
              <a:t>4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divide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across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12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months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year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(starting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1,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202</a:t>
            </a:r>
            <a:r>
              <a:rPr lang="en-US" sz="1400" dirty="0">
                <a:latin typeface="Arial"/>
                <a:cs typeface="Arial"/>
              </a:rPr>
              <a:t>3</a:t>
            </a:r>
            <a:r>
              <a:rPr sz="1400" dirty="0">
                <a:latin typeface="Arial"/>
                <a:cs typeface="Arial"/>
              </a:rPr>
              <a:t>).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benchmarks,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remember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life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members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huge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members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statistics,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create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team,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write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 paper.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Arial"/>
              <a:cs typeface="Arial"/>
            </a:endParaRPr>
          </a:p>
          <a:p>
            <a:pPr marL="12700" marR="14351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Update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monthly.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Talk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about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every </a:t>
            </a:r>
            <a:r>
              <a:rPr sz="1400" dirty="0">
                <a:latin typeface="Arial"/>
                <a:cs typeface="Arial"/>
              </a:rPr>
              <a:t>Post/District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meeting.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Don’t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afraid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make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needed </a:t>
            </a:r>
            <a:r>
              <a:rPr sz="1400" dirty="0">
                <a:latin typeface="Arial"/>
                <a:cs typeface="Arial"/>
              </a:rPr>
              <a:t>changes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if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change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needed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10" dirty="0">
                <a:latin typeface="Arial"/>
                <a:cs typeface="Arial"/>
              </a:rPr>
              <a:t> ensure </a:t>
            </a:r>
            <a:r>
              <a:rPr sz="1400" dirty="0">
                <a:latin typeface="Arial"/>
                <a:cs typeface="Arial"/>
              </a:rPr>
              <a:t>success.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Ask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help.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training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materials.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Achieve </a:t>
            </a:r>
            <a:r>
              <a:rPr sz="1400" dirty="0">
                <a:latin typeface="Arial"/>
                <a:cs typeface="Arial"/>
              </a:rPr>
              <a:t>your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goal.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631190" marR="180340" indent="-441325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“Take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ideas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out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your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head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and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write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them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on </a:t>
            </a:r>
            <a:r>
              <a:rPr sz="1400" b="1" spc="-10" dirty="0">
                <a:latin typeface="Arial"/>
                <a:cs typeface="Arial"/>
              </a:rPr>
              <a:t>paper.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That’s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when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they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become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plan.”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549" y="948395"/>
            <a:ext cx="8627110" cy="40139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5014" marR="5080" lvl="1" indent="-28575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836294" algn="l"/>
                <a:tab pos="836930" algn="l"/>
              </a:tabLst>
            </a:pPr>
            <a:r>
              <a:rPr sz="1800" spc="-55" dirty="0">
                <a:latin typeface="Arial"/>
                <a:cs typeface="Arial"/>
              </a:rPr>
              <a:t>“Recruiter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Year”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gets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$300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attend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state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convention,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VFW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cap,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nametag,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citation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2nd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3rd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place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winners </a:t>
            </a:r>
            <a:r>
              <a:rPr sz="1800" spc="-80" dirty="0">
                <a:latin typeface="Arial"/>
                <a:cs typeface="Arial"/>
              </a:rPr>
              <a:t>receiving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citation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trophy</a:t>
            </a:r>
            <a:endParaRPr sz="1800" dirty="0">
              <a:latin typeface="Arial"/>
              <a:cs typeface="Arial"/>
            </a:endParaRPr>
          </a:p>
          <a:p>
            <a:pPr marL="836294" lvl="1" indent="-367030">
              <a:lnSpc>
                <a:spcPct val="100000"/>
              </a:lnSpc>
              <a:spcBef>
                <a:spcPts val="1080"/>
              </a:spcBef>
              <a:buChar char="○"/>
              <a:tabLst>
                <a:tab pos="836294" algn="l"/>
                <a:tab pos="836930" algn="l"/>
              </a:tabLst>
            </a:pPr>
            <a:r>
              <a:rPr sz="1800" spc="-45" dirty="0">
                <a:latin typeface="Arial"/>
                <a:cs typeface="Arial"/>
              </a:rPr>
              <a:t>Additional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awards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at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following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levels: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pc="-100" dirty="0">
                <a:latin typeface="Arial"/>
                <a:cs typeface="Arial"/>
              </a:rPr>
              <a:t>2</a:t>
            </a:r>
            <a:r>
              <a:rPr sz="1800" spc="-100" dirty="0">
                <a:latin typeface="Arial"/>
                <a:cs typeface="Arial"/>
              </a:rPr>
              <a:t>0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Pen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keychain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set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pc="-100" dirty="0">
                <a:latin typeface="Arial"/>
                <a:cs typeface="Arial"/>
              </a:rPr>
              <a:t>35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Commander’s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Challenger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Coin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z="1800" spc="-100" dirty="0">
                <a:latin typeface="Arial"/>
                <a:cs typeface="Arial"/>
              </a:rPr>
              <a:t>50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Members: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Special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VFW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cap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citation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(unless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previously </a:t>
            </a:r>
            <a:r>
              <a:rPr sz="1800" spc="-10" dirty="0">
                <a:latin typeface="Arial"/>
                <a:cs typeface="Arial"/>
              </a:rPr>
              <a:t>received)</a:t>
            </a:r>
            <a:endParaRPr sz="1800" dirty="0">
              <a:latin typeface="Arial"/>
              <a:cs typeface="Arial"/>
            </a:endParaRP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r>
              <a:rPr lang="en-US" spc="-100" dirty="0">
                <a:latin typeface="Arial"/>
                <a:cs typeface="Arial"/>
              </a:rPr>
              <a:t>75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members: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Commander’s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“Top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State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Recruiter”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shirt</a:t>
            </a:r>
            <a:endParaRPr lang="en-US" sz="1800" spc="-10" dirty="0">
              <a:latin typeface="Arial"/>
              <a:cs typeface="Arial"/>
            </a:endParaRP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Pens, Keychains, and coins will be presented at the next district meeting after the convention.  </a:t>
            </a:r>
          </a:p>
          <a:p>
            <a:pPr marL="285750" marR="0" indent="-285750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Note: Recruiters who have previously received an Aide-de-Camp cap will only receive a citation. 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293495" lvl="2" indent="-367030">
              <a:lnSpc>
                <a:spcPct val="100000"/>
              </a:lnSpc>
              <a:spcBef>
                <a:spcPts val="1080"/>
              </a:spcBef>
              <a:buChar char="■"/>
              <a:tabLst>
                <a:tab pos="1293495" algn="l"/>
                <a:tab pos="1294130" algn="l"/>
              </a:tabLst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7008" y="340807"/>
            <a:ext cx="4455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" dirty="0"/>
              <a:t>State</a:t>
            </a:r>
            <a:r>
              <a:rPr spc="-95" dirty="0"/>
              <a:t> </a:t>
            </a:r>
            <a:r>
              <a:rPr spc="-195" dirty="0"/>
              <a:t>awards</a:t>
            </a:r>
            <a:r>
              <a:rPr spc="-90" dirty="0"/>
              <a:t> </a:t>
            </a:r>
            <a:r>
              <a:rPr spc="-125" dirty="0"/>
              <a:t>for</a:t>
            </a:r>
            <a:r>
              <a:rPr spc="-90" dirty="0"/>
              <a:t> </a:t>
            </a:r>
            <a:r>
              <a:rPr spc="-170" dirty="0"/>
              <a:t>individuals</a:t>
            </a:r>
            <a:r>
              <a:rPr spc="-90" dirty="0"/>
              <a:t> </a:t>
            </a:r>
            <a:r>
              <a:rPr spc="-110" dirty="0"/>
              <a:t>(Cont.)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545" y="1352296"/>
            <a:ext cx="7671434" cy="270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0" marR="5080" indent="-502284">
              <a:lnSpc>
                <a:spcPct val="100000"/>
              </a:lnSpc>
              <a:spcBef>
                <a:spcPts val="100"/>
              </a:spcBef>
            </a:pPr>
            <a:r>
              <a:rPr sz="8800" spc="290" dirty="0">
                <a:solidFill>
                  <a:srgbClr val="AA9257"/>
                </a:solidFill>
                <a:latin typeface="Times New Roman"/>
                <a:cs typeface="Times New Roman"/>
              </a:rPr>
              <a:t>Membership</a:t>
            </a:r>
            <a:r>
              <a:rPr sz="8800" spc="-229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70" dirty="0">
                <a:solidFill>
                  <a:srgbClr val="AA9257"/>
                </a:solidFill>
                <a:latin typeface="Times New Roman"/>
                <a:cs typeface="Times New Roman"/>
              </a:rPr>
              <a:t>Is </a:t>
            </a:r>
            <a:r>
              <a:rPr sz="8800" spc="229" dirty="0">
                <a:solidFill>
                  <a:srgbClr val="AA9257"/>
                </a:solidFill>
                <a:latin typeface="Times New Roman"/>
                <a:cs typeface="Times New Roman"/>
              </a:rPr>
              <a:t>Here</a:t>
            </a:r>
            <a:r>
              <a:rPr sz="8800" spc="-320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-620" dirty="0">
                <a:solidFill>
                  <a:srgbClr val="AA9257"/>
                </a:solidFill>
                <a:latin typeface="Times New Roman"/>
                <a:cs typeface="Times New Roman"/>
              </a:rPr>
              <a:t>T</a:t>
            </a:r>
            <a:r>
              <a:rPr sz="8800" spc="195" dirty="0">
                <a:solidFill>
                  <a:srgbClr val="AA9257"/>
                </a:solidFill>
                <a:latin typeface="Times New Roman"/>
                <a:cs typeface="Times New Roman"/>
              </a:rPr>
              <a:t>o</a:t>
            </a:r>
            <a:r>
              <a:rPr sz="8800" spc="-295" dirty="0">
                <a:solidFill>
                  <a:srgbClr val="AA9257"/>
                </a:solidFill>
                <a:latin typeface="Times New Roman"/>
                <a:cs typeface="Times New Roman"/>
              </a:rPr>
              <a:t> </a:t>
            </a:r>
            <a:r>
              <a:rPr sz="8800" spc="170" dirty="0">
                <a:solidFill>
                  <a:srgbClr val="AA9257"/>
                </a:solidFill>
                <a:latin typeface="Times New Roman"/>
                <a:cs typeface="Times New Roman"/>
              </a:rPr>
              <a:t>Help</a:t>
            </a:r>
            <a:endParaRPr sz="8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989" y="-70860"/>
            <a:ext cx="42659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665" dirty="0">
                <a:solidFill>
                  <a:srgbClr val="AA9257"/>
                </a:solidFill>
              </a:rPr>
              <a:t>Questions?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98" y="1810237"/>
            <a:ext cx="6858000" cy="26093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2167" y="479394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78" y="250258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Long-</a:t>
            </a:r>
            <a:r>
              <a:rPr spc="-229" dirty="0"/>
              <a:t>Term</a:t>
            </a:r>
            <a:r>
              <a:rPr spc="-100" dirty="0"/>
              <a:t> </a:t>
            </a:r>
            <a:r>
              <a:rPr spc="-175" dirty="0"/>
              <a:t>Planning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3997" y="1112651"/>
            <a:ext cx="754062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410" marR="6350" indent="-220345">
              <a:lnSpc>
                <a:spcPct val="100000"/>
              </a:lnSpc>
              <a:spcBef>
                <a:spcPts val="100"/>
              </a:spcBef>
              <a:buChar char="•"/>
              <a:tabLst>
                <a:tab pos="233045" algn="l"/>
              </a:tabLst>
            </a:pPr>
            <a:r>
              <a:rPr sz="2800" spc="-155" dirty="0">
                <a:latin typeface="Arial"/>
                <a:cs typeface="Arial"/>
              </a:rPr>
              <a:t>Make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10" dirty="0">
                <a:latin typeface="Arial"/>
                <a:cs typeface="Arial"/>
              </a:rPr>
              <a:t> plan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40" dirty="0">
                <a:latin typeface="Arial"/>
                <a:cs typeface="Arial"/>
              </a:rPr>
              <a:t>“forward-</a:t>
            </a:r>
            <a:r>
              <a:rPr sz="2800" dirty="0">
                <a:latin typeface="Arial"/>
                <a:cs typeface="Arial"/>
              </a:rPr>
              <a:t>think”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past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today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solve </a:t>
            </a:r>
            <a:r>
              <a:rPr sz="2800" spc="-50" dirty="0">
                <a:latin typeface="Arial"/>
                <a:cs typeface="Arial"/>
              </a:rPr>
              <a:t>potential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challenges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early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232410" marR="5080" indent="-220345">
              <a:lnSpc>
                <a:spcPct val="100000"/>
              </a:lnSpc>
              <a:buChar char="•"/>
              <a:tabLst>
                <a:tab pos="233045" algn="l"/>
              </a:tabLst>
            </a:pPr>
            <a:r>
              <a:rPr sz="2800" spc="-180" dirty="0">
                <a:latin typeface="Arial"/>
                <a:cs typeface="Arial"/>
              </a:rPr>
              <a:t>Create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action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plan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-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70" dirty="0">
                <a:latin typeface="Arial"/>
                <a:cs typeface="Arial"/>
              </a:rPr>
              <a:t>just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225" dirty="0">
                <a:latin typeface="Arial"/>
                <a:cs typeface="Arial"/>
              </a:rPr>
              <a:t>a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“plan”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–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what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are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specific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actions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must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be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taken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achieve </a:t>
            </a:r>
            <a:r>
              <a:rPr sz="2800" spc="-125" dirty="0">
                <a:latin typeface="Arial"/>
                <a:cs typeface="Arial"/>
              </a:rPr>
              <a:t>success?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232410" indent="-220345">
              <a:lnSpc>
                <a:spcPct val="100000"/>
              </a:lnSpc>
              <a:buChar char="•"/>
              <a:tabLst>
                <a:tab pos="233045" algn="l"/>
              </a:tabLst>
            </a:pPr>
            <a:r>
              <a:rPr sz="2800" spc="-160" dirty="0">
                <a:latin typeface="Arial"/>
                <a:cs typeface="Arial"/>
              </a:rPr>
              <a:t>Delegate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short-</a:t>
            </a:r>
            <a:r>
              <a:rPr sz="2800" spc="-30" dirty="0">
                <a:latin typeface="Arial"/>
                <a:cs typeface="Arial"/>
              </a:rPr>
              <a:t>term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90" dirty="0">
                <a:latin typeface="Arial"/>
                <a:cs typeface="Arial"/>
              </a:rPr>
              <a:t>goals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when </a:t>
            </a:r>
            <a:r>
              <a:rPr sz="2800" spc="-10" dirty="0">
                <a:latin typeface="Arial"/>
                <a:cs typeface="Arial"/>
              </a:rPr>
              <a:t>appropriate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686" y="1239599"/>
            <a:ext cx="7933690" cy="3763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075" marR="288925" indent="-207010">
              <a:lnSpc>
                <a:spcPct val="100000"/>
              </a:lnSpc>
              <a:spcBef>
                <a:spcPts val="100"/>
              </a:spcBef>
              <a:buChar char="•"/>
              <a:tabLst>
                <a:tab pos="219710" algn="l"/>
              </a:tabLst>
            </a:pPr>
            <a:r>
              <a:rPr sz="2500" spc="-140" dirty="0">
                <a:latin typeface="Arial"/>
                <a:cs typeface="Arial"/>
              </a:rPr>
              <a:t>Communicate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plan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75" dirty="0">
                <a:latin typeface="Arial"/>
                <a:cs typeface="Arial"/>
              </a:rPr>
              <a:t>effectively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&amp;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often.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b="1" spc="-204" dirty="0">
                <a:solidFill>
                  <a:srgbClr val="991B1E"/>
                </a:solidFill>
                <a:latin typeface="Arial"/>
                <a:cs typeface="Arial"/>
              </a:rPr>
              <a:t>Pro-</a:t>
            </a:r>
            <a:r>
              <a:rPr sz="2500" b="1" spc="-180" dirty="0">
                <a:solidFill>
                  <a:srgbClr val="991B1E"/>
                </a:solidFill>
                <a:latin typeface="Arial"/>
                <a:cs typeface="Arial"/>
              </a:rPr>
              <a:t>Tip:</a:t>
            </a:r>
            <a:r>
              <a:rPr sz="2500" b="1" spc="-100" dirty="0">
                <a:solidFill>
                  <a:srgbClr val="991B1E"/>
                </a:solidFill>
                <a:latin typeface="Arial"/>
                <a:cs typeface="Arial"/>
              </a:rPr>
              <a:t> </a:t>
            </a:r>
            <a:r>
              <a:rPr sz="2500" b="1" spc="-290" dirty="0">
                <a:solidFill>
                  <a:srgbClr val="991B1E"/>
                </a:solidFill>
                <a:latin typeface="Arial"/>
                <a:cs typeface="Arial"/>
              </a:rPr>
              <a:t>Check </a:t>
            </a:r>
            <a:r>
              <a:rPr sz="2500" b="1" spc="-130" dirty="0">
                <a:solidFill>
                  <a:srgbClr val="991B1E"/>
                </a:solidFill>
                <a:latin typeface="Arial"/>
                <a:cs typeface="Arial"/>
              </a:rPr>
              <a:t>for</a:t>
            </a:r>
            <a:r>
              <a:rPr sz="2500" b="1" spc="-110" dirty="0">
                <a:solidFill>
                  <a:srgbClr val="991B1E"/>
                </a:solidFill>
                <a:latin typeface="Arial"/>
                <a:cs typeface="Arial"/>
              </a:rPr>
              <a:t> </a:t>
            </a:r>
            <a:r>
              <a:rPr sz="2500" b="1" spc="-120" dirty="0">
                <a:solidFill>
                  <a:srgbClr val="991B1E"/>
                </a:solidFill>
                <a:latin typeface="Arial"/>
                <a:cs typeface="Arial"/>
              </a:rPr>
              <a:t>understanding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19075" marR="26034" indent="-207010">
              <a:lnSpc>
                <a:spcPct val="100000"/>
              </a:lnSpc>
              <a:buChar char="•"/>
              <a:tabLst>
                <a:tab pos="219710" algn="l"/>
              </a:tabLst>
            </a:pPr>
            <a:r>
              <a:rPr sz="2500" spc="-175" dirty="0">
                <a:latin typeface="Arial"/>
                <a:cs typeface="Arial"/>
              </a:rPr>
              <a:t>Execute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95" dirty="0">
                <a:latin typeface="Arial"/>
                <a:cs typeface="Arial"/>
              </a:rPr>
              <a:t>plan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and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move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forward;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160" dirty="0">
                <a:latin typeface="Arial"/>
                <a:cs typeface="Arial"/>
              </a:rPr>
              <a:t>analyze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results </a:t>
            </a:r>
            <a:r>
              <a:rPr sz="2500" spc="-25" dirty="0">
                <a:latin typeface="Arial"/>
                <a:cs typeface="Arial"/>
              </a:rPr>
              <a:t>and </a:t>
            </a:r>
            <a:r>
              <a:rPr sz="2500" spc="-85" dirty="0">
                <a:latin typeface="Arial"/>
                <a:cs typeface="Arial"/>
              </a:rPr>
              <a:t>adjust</a:t>
            </a:r>
            <a:r>
              <a:rPr sz="2500" spc="-95" dirty="0">
                <a:latin typeface="Arial"/>
                <a:cs typeface="Arial"/>
              </a:rPr>
              <a:t> plan </a:t>
            </a:r>
            <a:r>
              <a:rPr sz="2500" dirty="0">
                <a:latin typeface="Arial"/>
                <a:cs typeface="Arial"/>
              </a:rPr>
              <a:t>if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needed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219075" marR="5080" indent="-207010">
              <a:lnSpc>
                <a:spcPct val="100000"/>
              </a:lnSpc>
              <a:buChar char="•"/>
              <a:tabLst>
                <a:tab pos="219710" algn="l"/>
              </a:tabLst>
            </a:pPr>
            <a:r>
              <a:rPr sz="2500" spc="-220" dirty="0">
                <a:latin typeface="Arial"/>
                <a:cs typeface="Arial"/>
              </a:rPr>
              <a:t>Lessons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Learned:</a:t>
            </a:r>
            <a:r>
              <a:rPr sz="2500" spc="-120" dirty="0">
                <a:latin typeface="Arial"/>
                <a:cs typeface="Arial"/>
              </a:rPr>
              <a:t> take </a:t>
            </a:r>
            <a:r>
              <a:rPr sz="2500" spc="-35" dirty="0">
                <a:latin typeface="Arial"/>
                <a:cs typeface="Arial"/>
              </a:rPr>
              <a:t>time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50" dirty="0">
                <a:latin typeface="Arial"/>
                <a:cs typeface="Arial"/>
              </a:rPr>
              <a:t>at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end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project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note </a:t>
            </a:r>
            <a:r>
              <a:rPr sz="2500" spc="-60" dirty="0">
                <a:latin typeface="Arial"/>
                <a:cs typeface="Arial"/>
              </a:rPr>
              <a:t>what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went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well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and</a:t>
            </a:r>
            <a:r>
              <a:rPr sz="2500" spc="-110" dirty="0">
                <a:latin typeface="Arial"/>
                <a:cs typeface="Arial"/>
              </a:rPr>
              <a:t> </a:t>
            </a:r>
            <a:r>
              <a:rPr sz="2500" spc="-60" dirty="0">
                <a:latin typeface="Arial"/>
                <a:cs typeface="Arial"/>
              </a:rPr>
              <a:t>what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65" dirty="0">
                <a:latin typeface="Arial"/>
                <a:cs typeface="Arial"/>
              </a:rPr>
              <a:t>did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not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195" dirty="0">
                <a:latin typeface="Arial"/>
                <a:cs typeface="Arial"/>
              </a:rPr>
              <a:t>so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45" dirty="0">
                <a:latin typeface="Arial"/>
                <a:cs typeface="Arial"/>
              </a:rPr>
              <a:t>the</a:t>
            </a:r>
            <a:r>
              <a:rPr sz="2500" spc="-120" dirty="0">
                <a:latin typeface="Arial"/>
                <a:cs typeface="Arial"/>
              </a:rPr>
              <a:t> </a:t>
            </a:r>
            <a:r>
              <a:rPr sz="2500" spc="-90" dirty="0">
                <a:latin typeface="Arial"/>
                <a:cs typeface="Arial"/>
              </a:rPr>
              <a:t>next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55" dirty="0">
                <a:latin typeface="Arial"/>
                <a:cs typeface="Arial"/>
              </a:rPr>
              <a:t>project</a:t>
            </a:r>
            <a:r>
              <a:rPr sz="2500" spc="-114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runs </a:t>
            </a:r>
            <a:r>
              <a:rPr sz="2500" spc="-10" dirty="0">
                <a:latin typeface="Arial"/>
                <a:cs typeface="Arial"/>
              </a:rPr>
              <a:t>better</a:t>
            </a:r>
            <a:endParaRPr sz="2500">
              <a:latin typeface="Arial"/>
              <a:cs typeface="Arial"/>
            </a:endParaRPr>
          </a:p>
          <a:p>
            <a:pPr marR="54610" algn="r">
              <a:lnSpc>
                <a:spcPct val="100000"/>
              </a:lnSpc>
              <a:spcBef>
                <a:spcPts val="985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78" y="250258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Long-</a:t>
            </a:r>
            <a:r>
              <a:rPr spc="-229" dirty="0"/>
              <a:t>Term</a:t>
            </a:r>
            <a:r>
              <a:rPr spc="-100" dirty="0"/>
              <a:t> </a:t>
            </a:r>
            <a:r>
              <a:rPr spc="-175" dirty="0"/>
              <a:t>Planning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7215" y="2274540"/>
            <a:ext cx="5205095" cy="118364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710565" marR="5080" indent="-698500">
              <a:lnSpc>
                <a:spcPts val="4320"/>
              </a:lnSpc>
              <a:spcBef>
                <a:spcPts val="645"/>
              </a:spcBef>
            </a:pPr>
            <a:r>
              <a:rPr sz="4000" spc="-229" dirty="0"/>
              <a:t>Where</a:t>
            </a:r>
            <a:r>
              <a:rPr sz="4000" spc="-190" dirty="0"/>
              <a:t> </a:t>
            </a:r>
            <a:r>
              <a:rPr sz="4000" spc="-260" dirty="0"/>
              <a:t>Virginia</a:t>
            </a:r>
            <a:r>
              <a:rPr sz="4000" spc="-185" dirty="0"/>
              <a:t> </a:t>
            </a:r>
            <a:r>
              <a:rPr sz="4000" spc="-390" dirty="0"/>
              <a:t>Stands</a:t>
            </a:r>
            <a:r>
              <a:rPr sz="4000" spc="-190" dirty="0"/>
              <a:t> </a:t>
            </a:r>
            <a:r>
              <a:rPr sz="4000" spc="-125" dirty="0"/>
              <a:t>in </a:t>
            </a:r>
            <a:r>
              <a:rPr sz="4000" spc="-260" dirty="0"/>
              <a:t>Membership</a:t>
            </a:r>
            <a:r>
              <a:rPr sz="4000" spc="-195" dirty="0"/>
              <a:t> </a:t>
            </a:r>
            <a:r>
              <a:rPr sz="4000" spc="-280" dirty="0"/>
              <a:t>Now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2840</Words>
  <Application>Microsoft Macintosh PowerPoint</Application>
  <PresentationFormat>On-screen Show (16:9)</PresentationFormat>
  <Paragraphs>326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Hebrew</vt:lpstr>
      <vt:lpstr>Calibri</vt:lpstr>
      <vt:lpstr>Courier New</vt:lpstr>
      <vt:lpstr>Helvetica</vt:lpstr>
      <vt:lpstr>Times New Roman</vt:lpstr>
      <vt:lpstr>Wingdings</vt:lpstr>
      <vt:lpstr>Office Theme</vt:lpstr>
      <vt:lpstr>Virgina Recruiting SOI 2023-24</vt:lpstr>
      <vt:lpstr>Our Mission</vt:lpstr>
      <vt:lpstr>Our Vision</vt:lpstr>
      <vt:lpstr>Our Core Values</vt:lpstr>
      <vt:lpstr>Membership Program</vt:lpstr>
      <vt:lpstr>Membership Program</vt:lpstr>
      <vt:lpstr>Long-Term Planning</vt:lpstr>
      <vt:lpstr>Long-Term Planning</vt:lpstr>
      <vt:lpstr>Where Virginia Stands in Membership Now</vt:lpstr>
      <vt:lpstr>Virginia is:</vt:lpstr>
      <vt:lpstr>Virginia has about 720,000 veterans</vt:lpstr>
      <vt:lpstr>Fundamentals of Membership</vt:lpstr>
      <vt:lpstr>Fundamentals of Membership (Cont.)</vt:lpstr>
      <vt:lpstr>Fundamentals of Membership (Cont.)</vt:lpstr>
      <vt:lpstr>Fundamentals of Membership (Cont.)</vt:lpstr>
      <vt:lpstr>The Art of Recruiting</vt:lpstr>
      <vt:lpstr>The Art of Recruiting (Cont.)</vt:lpstr>
      <vt:lpstr>The Art of Recruiting (Cont.)</vt:lpstr>
      <vt:lpstr>The Art of Recruiting (Cont.)</vt:lpstr>
      <vt:lpstr>The Art of Recruiting (Cont.)</vt:lpstr>
      <vt:lpstr>Break for 10 minutes</vt:lpstr>
      <vt:lpstr>PowerPoint Presentation</vt:lpstr>
      <vt:lpstr>The Art of Recruiting (Cont.)</vt:lpstr>
      <vt:lpstr>The Art of Recruiting (Cont.)</vt:lpstr>
      <vt:lpstr>The Art of Recruiting (Cont.)</vt:lpstr>
      <vt:lpstr>The Art of Recruiting (Cont.)</vt:lpstr>
      <vt:lpstr>The Art of Recruiting (Cont.)</vt:lpstr>
      <vt:lpstr>The Art of Recruiting (Cont.)</vt:lpstr>
      <vt:lpstr>PowerPoint Presentation</vt:lpstr>
      <vt:lpstr>PowerPoint Presentation</vt:lpstr>
      <vt:lpstr>PowerPoint Presentation</vt:lpstr>
      <vt:lpstr>PowerPoint Presentation</vt:lpstr>
      <vt:lpstr>The Art of Recruiting (Cont.)</vt:lpstr>
      <vt:lpstr>The Art of Recruiting (Cont.)</vt:lpstr>
      <vt:lpstr>Break for 10 minutes</vt:lpstr>
      <vt:lpstr>PowerPoint Presentation</vt:lpstr>
      <vt:lpstr>Additional Tools and Information</vt:lpstr>
      <vt:lpstr>Additional Tools and Information (Cont.)</vt:lpstr>
      <vt:lpstr>Additional Tools and Information (Cont.)</vt:lpstr>
      <vt:lpstr>Additional Tools and Information (Cont.)</vt:lpstr>
      <vt:lpstr>Additional Tools and Information (Cont.)</vt:lpstr>
      <vt:lpstr>PowerPoint Presentation</vt:lpstr>
      <vt:lpstr>Additional Tools and Information (Cont.)</vt:lpstr>
      <vt:lpstr>Setting Goals and Achieving Success</vt:lpstr>
      <vt:lpstr>Setting Goals and Achieving Success (Cont.)</vt:lpstr>
      <vt:lpstr>Setting Goals and Achieving Success (Cont.)</vt:lpstr>
      <vt:lpstr>Setting Goals and Achieving Success (Cont.)</vt:lpstr>
      <vt:lpstr>Setting Goals and Achieving Success (Cont.)</vt:lpstr>
      <vt:lpstr>Setting Goals and Achieving Success (Cont.)</vt:lpstr>
      <vt:lpstr>Incentives and Special Awards</vt:lpstr>
      <vt:lpstr>Incentives and Special Awards</vt:lpstr>
      <vt:lpstr>Incentives and Special Awards</vt:lpstr>
      <vt:lpstr>Incentives and Special Awards</vt:lpstr>
      <vt:lpstr>Incentives and Special Awards</vt:lpstr>
      <vt:lpstr>State awards for Posts</vt:lpstr>
      <vt:lpstr>State awards for Posts (Cont.)</vt:lpstr>
      <vt:lpstr>State awards for Posts (Cont.)</vt:lpstr>
      <vt:lpstr>State awards for Posts (Cont.)</vt:lpstr>
      <vt:lpstr>State awards for individuals</vt:lpstr>
      <vt:lpstr>State awards for individuals (Cont.)</vt:lpstr>
      <vt:lpstr>Membership Is Here To Help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RecruiterSOI2022-2023 Public</dc:title>
  <cp:lastModifiedBy>Gary Adams</cp:lastModifiedBy>
  <cp:revision>2</cp:revision>
  <dcterms:created xsi:type="dcterms:W3CDTF">2023-08-14T22:55:00Z</dcterms:created>
  <dcterms:modified xsi:type="dcterms:W3CDTF">2023-08-15T18:58:00Z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